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81" r:id="rId3"/>
    <p:sldMasterId id="2147483694" r:id="rId4"/>
    <p:sldMasterId id="2147483706" r:id="rId5"/>
  </p:sldMasterIdLst>
  <p:notesMasterIdLst>
    <p:notesMasterId r:id="rId15"/>
  </p:notesMasterIdLst>
  <p:handoutMasterIdLst>
    <p:handoutMasterId r:id="rId16"/>
  </p:handoutMasterIdLst>
  <p:sldIdLst>
    <p:sldId id="257" r:id="rId6"/>
    <p:sldId id="301" r:id="rId7"/>
    <p:sldId id="303" r:id="rId8"/>
    <p:sldId id="304" r:id="rId9"/>
    <p:sldId id="302" r:id="rId10"/>
    <p:sldId id="282" r:id="rId11"/>
    <p:sldId id="289" r:id="rId12"/>
    <p:sldId id="291" r:id="rId13"/>
    <p:sldId id="300" r:id="rId14"/>
  </p:sldIdLst>
  <p:sldSz cx="12192000" cy="6858000"/>
  <p:notesSz cx="6858000" cy="9144000"/>
  <p:defaultTextStyle>
    <a:defPPr>
      <a:defRPr lang="nl-NL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3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FFB9"/>
    <a:srgbClr val="99FF66"/>
    <a:srgbClr val="1D3315"/>
    <a:srgbClr val="FFEB79"/>
    <a:srgbClr val="764041"/>
    <a:srgbClr val="ED7D31"/>
    <a:srgbClr val="471D21"/>
    <a:srgbClr val="A63D47"/>
    <a:srgbClr val="A77E07"/>
    <a:srgbClr val="69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86424"/>
  </p:normalViewPr>
  <p:slideViewPr>
    <p:cSldViewPr snapToGrid="0" snapToObjects="1">
      <p:cViewPr>
        <p:scale>
          <a:sx n="80" d="100"/>
          <a:sy n="80" d="100"/>
        </p:scale>
        <p:origin x="-618" y="62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156B3-6933-C445-9B44-5A91C5B03904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804C4E56-0C80-4A41-84CD-50E5D7E5F0E5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Economic</a:t>
          </a:r>
          <a:r>
            <a:rPr lang="pl-PL" sz="1800" b="1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dirty="0">
            <a:solidFill>
              <a:srgbClr val="404040"/>
            </a:solidFill>
            <a:latin typeface="Verdana"/>
            <a:cs typeface="Verdana"/>
          </a:endParaRPr>
        </a:p>
      </dgm:t>
    </dgm:pt>
    <dgm:pt modelId="{7ECB286C-66DF-144C-94FA-F1BD1101DBAC}" type="parTrans" cxnId="{9114A599-C9DD-2D4B-B048-D5024BA7CBAD}">
      <dgm:prSet/>
      <dgm:spPr/>
      <dgm:t>
        <a:bodyPr/>
        <a:lstStyle/>
        <a:p>
          <a:endParaRPr lang="pl-PL"/>
        </a:p>
      </dgm:t>
    </dgm:pt>
    <dgm:pt modelId="{B9C55823-D997-AD4A-8196-239BFB5DA9FB}" type="sibTrans" cxnId="{9114A599-C9DD-2D4B-B048-D5024BA7CBAD}">
      <dgm:prSet/>
      <dgm:spPr/>
      <dgm:t>
        <a:bodyPr/>
        <a:lstStyle/>
        <a:p>
          <a:endParaRPr lang="pl-PL"/>
        </a:p>
      </dgm:t>
    </dgm:pt>
    <dgm:pt modelId="{241761CF-4011-AB49-9A2A-A51EF1A9E49F}">
      <dgm:prSet phldrT="[Tekst]" custT="1"/>
      <dgm:spPr>
        <a:solidFill>
          <a:srgbClr val="A1CAA1">
            <a:alpha val="50000"/>
          </a:srgbClr>
        </a:solidFill>
      </dgm:spPr>
      <dgm:t>
        <a:bodyPr/>
        <a:lstStyle/>
        <a:p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Innovative</a:t>
          </a:r>
          <a:r>
            <a:rPr lang="pl-PL" sz="1800" b="1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dirty="0">
            <a:solidFill>
              <a:srgbClr val="404040"/>
            </a:solidFill>
            <a:latin typeface="Verdana"/>
            <a:cs typeface="Verdana"/>
          </a:endParaRPr>
        </a:p>
      </dgm:t>
    </dgm:pt>
    <dgm:pt modelId="{AB523762-CCD7-2546-8488-4D9B1076C0EA}" type="parTrans" cxnId="{FA215519-74EF-4D49-BB7E-F5B16C8C6E4E}">
      <dgm:prSet/>
      <dgm:spPr/>
      <dgm:t>
        <a:bodyPr/>
        <a:lstStyle/>
        <a:p>
          <a:endParaRPr lang="pl-PL"/>
        </a:p>
      </dgm:t>
    </dgm:pt>
    <dgm:pt modelId="{D02E618E-7ECC-FF40-B1D1-C6277C8A1C80}" type="sibTrans" cxnId="{FA215519-74EF-4D49-BB7E-F5B16C8C6E4E}">
      <dgm:prSet/>
      <dgm:spPr/>
      <dgm:t>
        <a:bodyPr/>
        <a:lstStyle/>
        <a:p>
          <a:endParaRPr lang="pl-PL"/>
        </a:p>
      </dgm:t>
    </dgm:pt>
    <dgm:pt modelId="{FC9C8B31-8544-B343-A7A9-294097DF25F4}">
      <dgm:prSet phldrT="[Tekst]" custT="1"/>
      <dgm:spPr>
        <a:solidFill>
          <a:srgbClr val="C0AA68">
            <a:alpha val="50000"/>
          </a:srgbClr>
        </a:solidFill>
      </dgm:spPr>
      <dgm:t>
        <a:bodyPr/>
        <a:lstStyle/>
        <a:p>
          <a:r>
            <a:rPr lang="pl-PL" sz="1800" b="1" dirty="0" err="1" smtClean="0">
              <a:latin typeface="Verdana"/>
              <a:cs typeface="Verdana"/>
            </a:rPr>
            <a:t>Societal</a:t>
          </a:r>
          <a:r>
            <a:rPr lang="pl-PL" sz="1800" b="1" dirty="0" smtClean="0">
              <a:latin typeface="Verdana"/>
              <a:cs typeface="Verdana"/>
            </a:rPr>
            <a:t> </a:t>
          </a:r>
          <a:r>
            <a:rPr lang="pl-PL" sz="1800" b="1" dirty="0" err="1" smtClean="0">
              <a:latin typeface="Verdana"/>
              <a:cs typeface="Verdana"/>
            </a:rPr>
            <a:t>challenges</a:t>
          </a:r>
          <a:endParaRPr lang="pl-PL" sz="1800" b="1" dirty="0">
            <a:latin typeface="Verdana"/>
            <a:cs typeface="Verdana"/>
          </a:endParaRPr>
        </a:p>
      </dgm:t>
    </dgm:pt>
    <dgm:pt modelId="{9C2F8182-7F23-1540-BD20-9B6990E76D71}" type="parTrans" cxnId="{03100697-9E13-5E44-B044-C07C13B7EB07}">
      <dgm:prSet/>
      <dgm:spPr/>
      <dgm:t>
        <a:bodyPr/>
        <a:lstStyle/>
        <a:p>
          <a:endParaRPr lang="pl-PL"/>
        </a:p>
      </dgm:t>
    </dgm:pt>
    <dgm:pt modelId="{F1C2E154-D532-4E46-A9DA-1B82148DC650}" type="sibTrans" cxnId="{03100697-9E13-5E44-B044-C07C13B7EB07}">
      <dgm:prSet/>
      <dgm:spPr/>
      <dgm:t>
        <a:bodyPr/>
        <a:lstStyle/>
        <a:p>
          <a:endParaRPr lang="pl-PL"/>
        </a:p>
      </dgm:t>
    </dgm:pt>
    <dgm:pt modelId="{38364AE5-3C1C-A643-BD6A-FAFF96F542A8}">
      <dgm:prSet phldrT="[Teks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Scientific</a:t>
          </a:r>
          <a:r>
            <a:rPr lang="pl-PL" sz="1800" b="1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dirty="0">
            <a:solidFill>
              <a:srgbClr val="404040"/>
            </a:solidFill>
            <a:latin typeface="Verdana"/>
            <a:cs typeface="Verdana"/>
          </a:endParaRPr>
        </a:p>
      </dgm:t>
    </dgm:pt>
    <dgm:pt modelId="{8A955B70-0693-1549-BD7A-A425C8C44ED8}" type="parTrans" cxnId="{3145CB53-30C6-F44D-9EF2-BF8101892A87}">
      <dgm:prSet/>
      <dgm:spPr/>
      <dgm:t>
        <a:bodyPr/>
        <a:lstStyle/>
        <a:p>
          <a:endParaRPr lang="pl-PL"/>
        </a:p>
      </dgm:t>
    </dgm:pt>
    <dgm:pt modelId="{93724314-E6A7-2740-9DD1-0A48808E581B}" type="sibTrans" cxnId="{3145CB53-30C6-F44D-9EF2-BF8101892A87}">
      <dgm:prSet/>
      <dgm:spPr/>
      <dgm:t>
        <a:bodyPr/>
        <a:lstStyle/>
        <a:p>
          <a:endParaRPr lang="pl-PL"/>
        </a:p>
      </dgm:t>
    </dgm:pt>
    <dgm:pt modelId="{94E4E9B9-C79A-A742-AB8F-633D075EE9A5}" type="pres">
      <dgm:prSet presAssocID="{446156B3-6933-C445-9B44-5A91C5B03904}" presName="compositeShape" presStyleCnt="0">
        <dgm:presLayoutVars>
          <dgm:chMax val="7"/>
          <dgm:dir/>
          <dgm:resizeHandles val="exact"/>
        </dgm:presLayoutVars>
      </dgm:prSet>
      <dgm:spPr/>
    </dgm:pt>
    <dgm:pt modelId="{E5A8BB65-DF0B-8645-88F8-EF9B95B2FB66}" type="pres">
      <dgm:prSet presAssocID="{804C4E56-0C80-4A41-84CD-50E5D7E5F0E5}" presName="circ1" presStyleLbl="vennNode1" presStyleIdx="0" presStyleCnt="4"/>
      <dgm:spPr/>
      <dgm:t>
        <a:bodyPr/>
        <a:lstStyle/>
        <a:p>
          <a:endParaRPr lang="pl-PL"/>
        </a:p>
      </dgm:t>
    </dgm:pt>
    <dgm:pt modelId="{7181A385-57F1-6A49-BA4B-2BE8D10862BE}" type="pres">
      <dgm:prSet presAssocID="{804C4E56-0C80-4A41-84CD-50E5D7E5F0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F69ED3-6568-B74A-91E5-4F6B7A4EDE13}" type="pres">
      <dgm:prSet presAssocID="{FC9C8B31-8544-B343-A7A9-294097DF25F4}" presName="circ2" presStyleLbl="vennNode1" presStyleIdx="1" presStyleCnt="4" custScaleX="125046"/>
      <dgm:spPr/>
      <dgm:t>
        <a:bodyPr/>
        <a:lstStyle/>
        <a:p>
          <a:endParaRPr lang="pl-PL"/>
        </a:p>
      </dgm:t>
    </dgm:pt>
    <dgm:pt modelId="{3E359A22-847D-BA4A-9F3C-C44A53D987DF}" type="pres">
      <dgm:prSet presAssocID="{FC9C8B31-8544-B343-A7A9-294097DF25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F71C84-3BE5-DA49-8514-F754DEF701AA}" type="pres">
      <dgm:prSet presAssocID="{38364AE5-3C1C-A643-BD6A-FAFF96F542A8}" presName="circ3" presStyleLbl="vennNode1" presStyleIdx="2" presStyleCnt="4"/>
      <dgm:spPr/>
      <dgm:t>
        <a:bodyPr/>
        <a:lstStyle/>
        <a:p>
          <a:endParaRPr lang="pl-PL"/>
        </a:p>
      </dgm:t>
    </dgm:pt>
    <dgm:pt modelId="{31CB01F6-E65B-EB40-A523-1B360A0E9420}" type="pres">
      <dgm:prSet presAssocID="{38364AE5-3C1C-A643-BD6A-FAFF96F542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8D652D-FEEB-FC4E-9B98-D2216EF1A69D}" type="pres">
      <dgm:prSet presAssocID="{241761CF-4011-AB49-9A2A-A51EF1A9E49F}" presName="circ4" presStyleLbl="vennNode1" presStyleIdx="3" presStyleCnt="4" custScaleX="120733"/>
      <dgm:spPr/>
      <dgm:t>
        <a:bodyPr/>
        <a:lstStyle/>
        <a:p>
          <a:endParaRPr lang="pl-PL"/>
        </a:p>
      </dgm:t>
    </dgm:pt>
    <dgm:pt modelId="{C29AA7E6-985A-7447-860C-FA691AA1581A}" type="pres">
      <dgm:prSet presAssocID="{241761CF-4011-AB49-9A2A-A51EF1A9E49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9B611A-C675-418E-8E05-ABF44BC0C244}" type="presOf" srcId="{446156B3-6933-C445-9B44-5A91C5B03904}" destId="{94E4E9B9-C79A-A742-AB8F-633D075EE9A5}" srcOrd="0" destOrd="0" presId="urn:microsoft.com/office/officeart/2005/8/layout/venn1"/>
    <dgm:cxn modelId="{F12D93C6-2CDB-4781-B84B-2EC5A37E6F22}" type="presOf" srcId="{38364AE5-3C1C-A643-BD6A-FAFF96F542A8}" destId="{31CB01F6-E65B-EB40-A523-1B360A0E9420}" srcOrd="1" destOrd="0" presId="urn:microsoft.com/office/officeart/2005/8/layout/venn1"/>
    <dgm:cxn modelId="{03100697-9E13-5E44-B044-C07C13B7EB07}" srcId="{446156B3-6933-C445-9B44-5A91C5B03904}" destId="{FC9C8B31-8544-B343-A7A9-294097DF25F4}" srcOrd="1" destOrd="0" parTransId="{9C2F8182-7F23-1540-BD20-9B6990E76D71}" sibTransId="{F1C2E154-D532-4E46-A9DA-1B82148DC650}"/>
    <dgm:cxn modelId="{FA215519-74EF-4D49-BB7E-F5B16C8C6E4E}" srcId="{446156B3-6933-C445-9B44-5A91C5B03904}" destId="{241761CF-4011-AB49-9A2A-A51EF1A9E49F}" srcOrd="3" destOrd="0" parTransId="{AB523762-CCD7-2546-8488-4D9B1076C0EA}" sibTransId="{D02E618E-7ECC-FF40-B1D1-C6277C8A1C80}"/>
    <dgm:cxn modelId="{80B5C2B6-1FB8-4C19-B915-1BC97A458537}" type="presOf" srcId="{38364AE5-3C1C-A643-BD6A-FAFF96F542A8}" destId="{74F71C84-3BE5-DA49-8514-F754DEF701AA}" srcOrd="0" destOrd="0" presId="urn:microsoft.com/office/officeart/2005/8/layout/venn1"/>
    <dgm:cxn modelId="{EC5AC480-8402-4948-A2FC-B70D1580BF8D}" type="presOf" srcId="{241761CF-4011-AB49-9A2A-A51EF1A9E49F}" destId="{C29AA7E6-985A-7447-860C-FA691AA1581A}" srcOrd="1" destOrd="0" presId="urn:microsoft.com/office/officeart/2005/8/layout/venn1"/>
    <dgm:cxn modelId="{235DDCEE-9C5E-45BF-A586-3014E94E0B74}" type="presOf" srcId="{FC9C8B31-8544-B343-A7A9-294097DF25F4}" destId="{3E359A22-847D-BA4A-9F3C-C44A53D987DF}" srcOrd="1" destOrd="0" presId="urn:microsoft.com/office/officeart/2005/8/layout/venn1"/>
    <dgm:cxn modelId="{DD9B6C60-B2B6-4EFB-ABDA-EFF62F37B5BF}" type="presOf" srcId="{804C4E56-0C80-4A41-84CD-50E5D7E5F0E5}" destId="{7181A385-57F1-6A49-BA4B-2BE8D10862BE}" srcOrd="1" destOrd="0" presId="urn:microsoft.com/office/officeart/2005/8/layout/venn1"/>
    <dgm:cxn modelId="{066036B9-641C-4436-B0B1-0F6E09768996}" type="presOf" srcId="{241761CF-4011-AB49-9A2A-A51EF1A9E49F}" destId="{358D652D-FEEB-FC4E-9B98-D2216EF1A69D}" srcOrd="0" destOrd="0" presId="urn:microsoft.com/office/officeart/2005/8/layout/venn1"/>
    <dgm:cxn modelId="{9114A599-C9DD-2D4B-B048-D5024BA7CBAD}" srcId="{446156B3-6933-C445-9B44-5A91C5B03904}" destId="{804C4E56-0C80-4A41-84CD-50E5D7E5F0E5}" srcOrd="0" destOrd="0" parTransId="{7ECB286C-66DF-144C-94FA-F1BD1101DBAC}" sibTransId="{B9C55823-D997-AD4A-8196-239BFB5DA9FB}"/>
    <dgm:cxn modelId="{3145CB53-30C6-F44D-9EF2-BF8101892A87}" srcId="{446156B3-6933-C445-9B44-5A91C5B03904}" destId="{38364AE5-3C1C-A643-BD6A-FAFF96F542A8}" srcOrd="2" destOrd="0" parTransId="{8A955B70-0693-1549-BD7A-A425C8C44ED8}" sibTransId="{93724314-E6A7-2740-9DD1-0A48808E581B}"/>
    <dgm:cxn modelId="{3212A1AD-3F8C-455C-88D0-825FAD1B8A90}" type="presOf" srcId="{FC9C8B31-8544-B343-A7A9-294097DF25F4}" destId="{E4F69ED3-6568-B74A-91E5-4F6B7A4EDE13}" srcOrd="0" destOrd="0" presId="urn:microsoft.com/office/officeart/2005/8/layout/venn1"/>
    <dgm:cxn modelId="{80EB1D0C-167A-405B-8948-C4784316B53A}" type="presOf" srcId="{804C4E56-0C80-4A41-84CD-50E5D7E5F0E5}" destId="{E5A8BB65-DF0B-8645-88F8-EF9B95B2FB66}" srcOrd="0" destOrd="0" presId="urn:microsoft.com/office/officeart/2005/8/layout/venn1"/>
    <dgm:cxn modelId="{5014E46F-FD8A-455C-8FC5-DD810740104D}" type="presParOf" srcId="{94E4E9B9-C79A-A742-AB8F-633D075EE9A5}" destId="{E5A8BB65-DF0B-8645-88F8-EF9B95B2FB66}" srcOrd="0" destOrd="0" presId="urn:microsoft.com/office/officeart/2005/8/layout/venn1"/>
    <dgm:cxn modelId="{5CF6296D-171B-4B47-9B71-D815CEA4B263}" type="presParOf" srcId="{94E4E9B9-C79A-A742-AB8F-633D075EE9A5}" destId="{7181A385-57F1-6A49-BA4B-2BE8D10862BE}" srcOrd="1" destOrd="0" presId="urn:microsoft.com/office/officeart/2005/8/layout/venn1"/>
    <dgm:cxn modelId="{D795DFA4-FF0C-4E38-BB72-F05F5C5A9AE9}" type="presParOf" srcId="{94E4E9B9-C79A-A742-AB8F-633D075EE9A5}" destId="{E4F69ED3-6568-B74A-91E5-4F6B7A4EDE13}" srcOrd="2" destOrd="0" presId="urn:microsoft.com/office/officeart/2005/8/layout/venn1"/>
    <dgm:cxn modelId="{E4B5E7F7-6973-458F-A0A3-45ADEDC0D44B}" type="presParOf" srcId="{94E4E9B9-C79A-A742-AB8F-633D075EE9A5}" destId="{3E359A22-847D-BA4A-9F3C-C44A53D987DF}" srcOrd="3" destOrd="0" presId="urn:microsoft.com/office/officeart/2005/8/layout/venn1"/>
    <dgm:cxn modelId="{00A95A11-5B90-4252-A9E2-A45DD62618F3}" type="presParOf" srcId="{94E4E9B9-C79A-A742-AB8F-633D075EE9A5}" destId="{74F71C84-3BE5-DA49-8514-F754DEF701AA}" srcOrd="4" destOrd="0" presId="urn:microsoft.com/office/officeart/2005/8/layout/venn1"/>
    <dgm:cxn modelId="{98E639EB-DDA1-4910-B090-9AB90F30EA51}" type="presParOf" srcId="{94E4E9B9-C79A-A742-AB8F-633D075EE9A5}" destId="{31CB01F6-E65B-EB40-A523-1B360A0E9420}" srcOrd="5" destOrd="0" presId="urn:microsoft.com/office/officeart/2005/8/layout/venn1"/>
    <dgm:cxn modelId="{2CA7FE31-5B04-486C-9A55-A1680D19B6A1}" type="presParOf" srcId="{94E4E9B9-C79A-A742-AB8F-633D075EE9A5}" destId="{358D652D-FEEB-FC4E-9B98-D2216EF1A69D}" srcOrd="6" destOrd="0" presId="urn:microsoft.com/office/officeart/2005/8/layout/venn1"/>
    <dgm:cxn modelId="{1D71BB04-FE85-497E-BF42-B9786F8A63F0}" type="presParOf" srcId="{94E4E9B9-C79A-A742-AB8F-633D075EE9A5}" destId="{C29AA7E6-985A-7447-860C-FA691AA1581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6F243-E1F6-E545-8FA9-2DAE5CA94178}" type="doc">
      <dgm:prSet loTypeId="urn:microsoft.com/office/officeart/2008/layout/BubblePictureList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FCF8E2D-39F4-3B49-8C78-0AD87BBC9E0A}">
      <dgm:prSet phldrT="[Tekst]"/>
      <dgm:spPr/>
      <dgm:t>
        <a:bodyPr/>
        <a:lstStyle/>
        <a:p>
          <a:r>
            <a:rPr lang="pl-PL" dirty="0" smtClean="0">
              <a:solidFill>
                <a:srgbClr val="404040"/>
              </a:solidFill>
              <a:latin typeface="Verdana"/>
              <a:cs typeface="Verdana"/>
            </a:rPr>
            <a:t>INSTITUTIONAL CAPACITY BUILDING</a:t>
          </a:r>
          <a:endParaRPr lang="pl-PL" dirty="0">
            <a:solidFill>
              <a:srgbClr val="404040"/>
            </a:solidFill>
            <a:latin typeface="Verdana"/>
            <a:cs typeface="Verdana"/>
          </a:endParaRPr>
        </a:p>
      </dgm:t>
    </dgm:pt>
    <dgm:pt modelId="{AA54CFD6-FB7B-014E-B108-69A7C6AF3845}" type="parTrans" cxnId="{4AE9A78B-BC3B-D040-BA07-55EBFF2C2612}">
      <dgm:prSet/>
      <dgm:spPr/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4996FABD-CE64-D14E-B094-C3ED75D46955}" type="sibTrans" cxnId="{4AE9A78B-BC3B-D040-BA07-55EBFF2C261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2E09A640-3843-5C4B-874E-C27C98ED95DE}">
      <dgm:prSet phldrT="[Tekst]"/>
      <dgm:spPr/>
      <dgm:t>
        <a:bodyPr/>
        <a:lstStyle/>
        <a:p>
          <a:r>
            <a:rPr lang="pl-PL" dirty="0" smtClean="0">
              <a:solidFill>
                <a:srgbClr val="404040"/>
              </a:solidFill>
              <a:latin typeface="Verdana"/>
              <a:cs typeface="Verdana"/>
            </a:rPr>
            <a:t>MAPPING EXERCISE</a:t>
          </a:r>
          <a:endParaRPr lang="pl-PL" dirty="0">
            <a:solidFill>
              <a:srgbClr val="404040"/>
            </a:solidFill>
            <a:latin typeface="Verdana"/>
            <a:cs typeface="Verdana"/>
          </a:endParaRPr>
        </a:p>
      </dgm:t>
    </dgm:pt>
    <dgm:pt modelId="{43A4FF6B-66B0-D94C-9A4A-0A3E5E4203B2}" type="parTrans" cxnId="{8BEDED80-0110-2746-8E3D-BADB046641BC}">
      <dgm:prSet/>
      <dgm:spPr/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3DC14EFD-17B4-A245-9F55-64D21DAA0CB4}" type="sibTrans" cxnId="{8BEDED80-0110-2746-8E3D-BADB046641B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DD530201-72EE-954C-9278-F7A081F1B9D6}">
      <dgm:prSet phldrT="[Tekst]"/>
      <dgm:spPr/>
      <dgm:t>
        <a:bodyPr/>
        <a:lstStyle/>
        <a:p>
          <a:r>
            <a:rPr lang="pl-PL" dirty="0" smtClean="0">
              <a:solidFill>
                <a:srgbClr val="404040"/>
              </a:solidFill>
              <a:latin typeface="Verdana"/>
              <a:cs typeface="Verdana"/>
            </a:rPr>
            <a:t>ENTREPRENEURIAL DISCOVERY PROCESS</a:t>
          </a:r>
          <a:endParaRPr lang="pl-PL" dirty="0">
            <a:solidFill>
              <a:srgbClr val="404040"/>
            </a:solidFill>
            <a:latin typeface="Verdana"/>
            <a:cs typeface="Verdana"/>
          </a:endParaRPr>
        </a:p>
      </dgm:t>
    </dgm:pt>
    <dgm:pt modelId="{A08708DC-9180-424B-B9E2-A4585802B5F2}" type="parTrans" cxnId="{86F155C8-C7F8-D347-A306-AA3C9E0EF9B3}">
      <dgm:prSet/>
      <dgm:spPr/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95AF4835-944B-5246-88C8-CA2B7AD92714}" type="sibTrans" cxnId="{86F155C8-C7F8-D347-A306-AA3C9E0EF9B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7946968D-BCAD-7742-AC05-176E6929624D}">
      <dgm:prSet phldrT="[Tekst]"/>
      <dgm:spPr/>
      <dgm:t>
        <a:bodyPr/>
        <a:lstStyle/>
        <a:p>
          <a:r>
            <a:rPr lang="pl-PL" dirty="0" smtClean="0">
              <a:solidFill>
                <a:srgbClr val="404040"/>
              </a:solidFill>
              <a:latin typeface="Verdana"/>
              <a:cs typeface="Verdana"/>
            </a:rPr>
            <a:t>INSTITUTIONAL CAPACITY FOR IMPLEMENTATION</a:t>
          </a:r>
          <a:endParaRPr lang="pl-PL" dirty="0">
            <a:solidFill>
              <a:srgbClr val="404040"/>
            </a:solidFill>
            <a:latin typeface="Verdana"/>
            <a:cs typeface="Verdana"/>
          </a:endParaRPr>
        </a:p>
      </dgm:t>
    </dgm:pt>
    <dgm:pt modelId="{C6A8951E-04D7-BB4B-A95B-FC5B554F80C2}" type="parTrans" cxnId="{74912985-2D7A-DB4B-8285-C8984FBDA7A3}">
      <dgm:prSet/>
      <dgm:spPr/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8D63B82B-E06A-1A41-9620-18E99B4D02BD}" type="sibTrans" cxnId="{74912985-2D7A-DB4B-8285-C8984FBDA7A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B809A2E0-F1EF-314B-B653-8013ACC47DA9}">
      <dgm:prSet phldrT="[Tekst]"/>
      <dgm:spPr/>
      <dgm:t>
        <a:bodyPr/>
        <a:lstStyle/>
        <a:p>
          <a:r>
            <a:rPr lang="pl-PL" dirty="0" smtClean="0">
              <a:solidFill>
                <a:srgbClr val="404040"/>
              </a:solidFill>
              <a:latin typeface="Verdana"/>
              <a:cs typeface="Verdana"/>
            </a:rPr>
            <a:t>FINAL S3 STRATEGY</a:t>
          </a:r>
          <a:endParaRPr lang="pl-PL" dirty="0">
            <a:solidFill>
              <a:srgbClr val="404040"/>
            </a:solidFill>
            <a:latin typeface="Verdana"/>
            <a:cs typeface="Verdana"/>
          </a:endParaRPr>
        </a:p>
      </dgm:t>
    </dgm:pt>
    <dgm:pt modelId="{90DDED51-AEE8-EC4F-9C67-E82CE5AB71D0}" type="parTrans" cxnId="{B1A657E3-5931-B34D-9A5B-C6E802D8C786}">
      <dgm:prSet/>
      <dgm:spPr/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37CEACD2-4094-1A44-8D8C-F29E24967381}" type="sibTrans" cxnId="{B1A657E3-5931-B34D-9A5B-C6E802D8C78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pl-PL">
            <a:solidFill>
              <a:srgbClr val="404040"/>
            </a:solidFill>
            <a:latin typeface="Verdana"/>
            <a:cs typeface="Verdana"/>
          </a:endParaRPr>
        </a:p>
      </dgm:t>
    </dgm:pt>
    <dgm:pt modelId="{494B50AE-ECF4-7745-9C59-2051D9E3ACF0}" type="pres">
      <dgm:prSet presAssocID="{A146F243-E1F6-E545-8FA9-2DAE5CA9417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l-PL"/>
        </a:p>
      </dgm:t>
    </dgm:pt>
    <dgm:pt modelId="{70D544E9-BF8C-A047-9977-94030F4930CC}" type="pres">
      <dgm:prSet presAssocID="{DFCF8E2D-39F4-3B49-8C78-0AD87BBC9E0A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4C1190-A654-024D-BC7E-32EA7B8C20EE}" type="pres">
      <dgm:prSet presAssocID="{DFCF8E2D-39F4-3B49-8C78-0AD87BBC9E0A}" presName="image_accent_1" presStyleCnt="0"/>
      <dgm:spPr/>
      <dgm:t>
        <a:bodyPr/>
        <a:lstStyle/>
        <a:p>
          <a:endParaRPr lang="pl-PL"/>
        </a:p>
      </dgm:t>
    </dgm:pt>
    <dgm:pt modelId="{9E2429F0-964B-E545-9F8E-74D99C63574A}" type="pres">
      <dgm:prSet presAssocID="{DFCF8E2D-39F4-3B49-8C78-0AD87BBC9E0A}" presName="imageAccentRepeatNode" presStyleLbl="alignNode1" presStyleIdx="0" presStyleCnt="9"/>
      <dgm:spPr>
        <a:ln w="76200" cmpd="sng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pl-PL"/>
        </a:p>
      </dgm:t>
    </dgm:pt>
    <dgm:pt modelId="{C7094BCE-A7EA-824F-8101-71412978ED7C}" type="pres">
      <dgm:prSet presAssocID="{DFCF8E2D-39F4-3B49-8C78-0AD87BBC9E0A}" presName="accent_1" presStyleLbl="alignNode1" presStyleIdx="1" presStyleCnt="9"/>
      <dgm:spPr/>
      <dgm:t>
        <a:bodyPr/>
        <a:lstStyle/>
        <a:p>
          <a:endParaRPr lang="pl-PL"/>
        </a:p>
      </dgm:t>
    </dgm:pt>
    <dgm:pt modelId="{FBA01263-E1EB-7E4C-A08F-2F35D145D1FA}" type="pres">
      <dgm:prSet presAssocID="{4996FABD-CE64-D14E-B094-C3ED75D46955}" presName="image_1" presStyleCnt="0"/>
      <dgm:spPr/>
      <dgm:t>
        <a:bodyPr/>
        <a:lstStyle/>
        <a:p>
          <a:endParaRPr lang="pl-PL"/>
        </a:p>
      </dgm:t>
    </dgm:pt>
    <dgm:pt modelId="{F7736428-5C78-634C-BB2D-272D424FB7D5}" type="pres">
      <dgm:prSet presAssocID="{4996FABD-CE64-D14E-B094-C3ED75D46955}" presName="imageRepeatNode" presStyleLbl="fgImgPlace1" presStyleIdx="0" presStyleCnt="5" custScaleX="61857" custScaleY="50982" custLinFactNeighborX="515" custLinFactNeighborY="-1902"/>
      <dgm:spPr/>
      <dgm:t>
        <a:bodyPr/>
        <a:lstStyle/>
        <a:p>
          <a:endParaRPr lang="pl-PL"/>
        </a:p>
      </dgm:t>
    </dgm:pt>
    <dgm:pt modelId="{9008D768-0E84-8144-ACC6-2691E79AF1E2}" type="pres">
      <dgm:prSet presAssocID="{2E09A640-3843-5C4B-874E-C27C98ED95DE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23D84B-EF24-D644-AE93-69ABF3133794}" type="pres">
      <dgm:prSet presAssocID="{2E09A640-3843-5C4B-874E-C27C98ED95DE}" presName="image_accent_2" presStyleCnt="0"/>
      <dgm:spPr/>
      <dgm:t>
        <a:bodyPr/>
        <a:lstStyle/>
        <a:p>
          <a:endParaRPr lang="pl-PL"/>
        </a:p>
      </dgm:t>
    </dgm:pt>
    <dgm:pt modelId="{78288828-0ECF-4043-B864-D0D9F109C84E}" type="pres">
      <dgm:prSet presAssocID="{2E09A640-3843-5C4B-874E-C27C98ED95DE}" presName="imageAccentRepeatNode" presStyleLbl="alignNode1" presStyleIdx="2" presStyleCnt="9"/>
      <dgm:spPr/>
      <dgm:t>
        <a:bodyPr/>
        <a:lstStyle/>
        <a:p>
          <a:endParaRPr lang="pl-PL"/>
        </a:p>
      </dgm:t>
    </dgm:pt>
    <dgm:pt modelId="{617C7A65-54A4-AC4B-8A3C-4F33CC734939}" type="pres">
      <dgm:prSet presAssocID="{3DC14EFD-17B4-A245-9F55-64D21DAA0CB4}" presName="image_2" presStyleCnt="0"/>
      <dgm:spPr/>
      <dgm:t>
        <a:bodyPr/>
        <a:lstStyle/>
        <a:p>
          <a:endParaRPr lang="pl-PL"/>
        </a:p>
      </dgm:t>
    </dgm:pt>
    <dgm:pt modelId="{08104F77-E9B1-594D-8BDB-08C8F3C3A22E}" type="pres">
      <dgm:prSet presAssocID="{3DC14EFD-17B4-A245-9F55-64D21DAA0CB4}" presName="imageRepeatNode" presStyleLbl="fgImgPlace1" presStyleIdx="1" presStyleCnt="5"/>
      <dgm:spPr/>
      <dgm:t>
        <a:bodyPr/>
        <a:lstStyle/>
        <a:p>
          <a:endParaRPr lang="pl-PL"/>
        </a:p>
      </dgm:t>
    </dgm:pt>
    <dgm:pt modelId="{5D406F16-5A0E-E944-9D7A-73C6B90C84B4}" type="pres">
      <dgm:prSet presAssocID="{DD530201-72EE-954C-9278-F7A081F1B9D6}" presName="image_accent_3" presStyleCnt="0"/>
      <dgm:spPr/>
      <dgm:t>
        <a:bodyPr/>
        <a:lstStyle/>
        <a:p>
          <a:endParaRPr lang="pl-PL"/>
        </a:p>
      </dgm:t>
    </dgm:pt>
    <dgm:pt modelId="{06A21A5E-A86D-A043-AEA7-04FE709BF214}" type="pres">
      <dgm:prSet presAssocID="{DD530201-72EE-954C-9278-F7A081F1B9D6}" presName="imageAccentRepeatNode" presStyleLbl="alignNode1" presStyleIdx="3" presStyleCnt="9"/>
      <dgm:spPr/>
      <dgm:t>
        <a:bodyPr/>
        <a:lstStyle/>
        <a:p>
          <a:endParaRPr lang="pl-PL"/>
        </a:p>
      </dgm:t>
    </dgm:pt>
    <dgm:pt modelId="{E622462F-5D7C-244B-9B32-7841B155F8A8}" type="pres">
      <dgm:prSet presAssocID="{DD530201-72EE-954C-9278-F7A081F1B9D6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DC720C-FEFD-E74D-B59B-1572BDBFE981}" type="pres">
      <dgm:prSet presAssocID="{DD530201-72EE-954C-9278-F7A081F1B9D6}" presName="accent_2" presStyleLbl="alignNode1" presStyleIdx="4" presStyleCnt="9"/>
      <dgm:spPr/>
      <dgm:t>
        <a:bodyPr/>
        <a:lstStyle/>
        <a:p>
          <a:endParaRPr lang="pl-PL"/>
        </a:p>
      </dgm:t>
    </dgm:pt>
    <dgm:pt modelId="{536EB04E-42AD-7C40-8AEB-7F01A049BBD2}" type="pres">
      <dgm:prSet presAssocID="{DD530201-72EE-954C-9278-F7A081F1B9D6}" presName="accent_3" presStyleLbl="alignNode1" presStyleIdx="5" presStyleCnt="9"/>
      <dgm:spPr/>
      <dgm:t>
        <a:bodyPr/>
        <a:lstStyle/>
        <a:p>
          <a:endParaRPr lang="pl-PL"/>
        </a:p>
      </dgm:t>
    </dgm:pt>
    <dgm:pt modelId="{31E6F193-1C9B-394A-9EB7-451A659748AE}" type="pres">
      <dgm:prSet presAssocID="{95AF4835-944B-5246-88C8-CA2B7AD92714}" presName="image_3" presStyleCnt="0"/>
      <dgm:spPr/>
      <dgm:t>
        <a:bodyPr/>
        <a:lstStyle/>
        <a:p>
          <a:endParaRPr lang="pl-PL"/>
        </a:p>
      </dgm:t>
    </dgm:pt>
    <dgm:pt modelId="{591D5C47-D43D-654C-8112-6AEACBF35B0E}" type="pres">
      <dgm:prSet presAssocID="{95AF4835-944B-5246-88C8-CA2B7AD92714}" presName="imageRepeatNode" presStyleLbl="fgImgPlace1" presStyleIdx="2" presStyleCnt="5"/>
      <dgm:spPr/>
      <dgm:t>
        <a:bodyPr/>
        <a:lstStyle/>
        <a:p>
          <a:endParaRPr lang="pl-PL"/>
        </a:p>
      </dgm:t>
    </dgm:pt>
    <dgm:pt modelId="{176E1C9D-B5E1-AE4B-AADA-7F6F96E3E116}" type="pres">
      <dgm:prSet presAssocID="{7946968D-BCAD-7742-AC05-176E6929624D}" presName="image_accent_4" presStyleCnt="0"/>
      <dgm:spPr/>
      <dgm:t>
        <a:bodyPr/>
        <a:lstStyle/>
        <a:p>
          <a:endParaRPr lang="pl-PL"/>
        </a:p>
      </dgm:t>
    </dgm:pt>
    <dgm:pt modelId="{BE185BCF-572A-8940-8280-20321687F66B}" type="pres">
      <dgm:prSet presAssocID="{7946968D-BCAD-7742-AC05-176E6929624D}" presName="imageAccentRepeatNode" presStyleLbl="alignNode1" presStyleIdx="6" presStyleCnt="9"/>
      <dgm:spPr/>
      <dgm:t>
        <a:bodyPr/>
        <a:lstStyle/>
        <a:p>
          <a:endParaRPr lang="pl-PL"/>
        </a:p>
      </dgm:t>
    </dgm:pt>
    <dgm:pt modelId="{999B4C0D-5BF0-444C-AA15-AA6E7D6E9191}" type="pres">
      <dgm:prSet presAssocID="{7946968D-BCAD-7742-AC05-176E6929624D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2181B0-A49A-D246-9895-85B71678B0E3}" type="pres">
      <dgm:prSet presAssocID="{7946968D-BCAD-7742-AC05-176E6929624D}" presName="accent_4" presStyleLbl="alignNode1" presStyleIdx="7" presStyleCnt="9"/>
      <dgm:spPr/>
      <dgm:t>
        <a:bodyPr/>
        <a:lstStyle/>
        <a:p>
          <a:endParaRPr lang="pl-PL"/>
        </a:p>
      </dgm:t>
    </dgm:pt>
    <dgm:pt modelId="{7EE10AA9-9161-1143-BF9A-28E5EE6F22CB}" type="pres">
      <dgm:prSet presAssocID="{8D63B82B-E06A-1A41-9620-18E99B4D02BD}" presName="image_4" presStyleCnt="0"/>
      <dgm:spPr/>
      <dgm:t>
        <a:bodyPr/>
        <a:lstStyle/>
        <a:p>
          <a:endParaRPr lang="pl-PL"/>
        </a:p>
      </dgm:t>
    </dgm:pt>
    <dgm:pt modelId="{3EE2CC77-3B22-0348-B35B-25B73E5BFD72}" type="pres">
      <dgm:prSet presAssocID="{8D63B82B-E06A-1A41-9620-18E99B4D02BD}" presName="imageRepeatNode" presStyleLbl="fgImgPlace1" presStyleIdx="3" presStyleCnt="5"/>
      <dgm:spPr/>
      <dgm:t>
        <a:bodyPr/>
        <a:lstStyle/>
        <a:p>
          <a:endParaRPr lang="pl-PL"/>
        </a:p>
      </dgm:t>
    </dgm:pt>
    <dgm:pt modelId="{A52236A9-EA95-B247-8A49-1756BD7DA1BD}" type="pres">
      <dgm:prSet presAssocID="{B809A2E0-F1EF-314B-B653-8013ACC47DA9}" presName="image_accent_5" presStyleCnt="0"/>
      <dgm:spPr/>
      <dgm:t>
        <a:bodyPr/>
        <a:lstStyle/>
        <a:p>
          <a:endParaRPr lang="pl-PL"/>
        </a:p>
      </dgm:t>
    </dgm:pt>
    <dgm:pt modelId="{0B789EA7-58E1-C641-BF4E-A37FFFA0B127}" type="pres">
      <dgm:prSet presAssocID="{B809A2E0-F1EF-314B-B653-8013ACC47DA9}" presName="imageAccentRepeatNode" presStyleLbl="alignNode1" presStyleIdx="8" presStyleCnt="9"/>
      <dgm:spPr/>
      <dgm:t>
        <a:bodyPr/>
        <a:lstStyle/>
        <a:p>
          <a:endParaRPr lang="pl-PL"/>
        </a:p>
      </dgm:t>
    </dgm:pt>
    <dgm:pt modelId="{EDA33DD8-4F88-0A48-AF8C-9135E39898A9}" type="pres">
      <dgm:prSet presAssocID="{B809A2E0-F1EF-314B-B653-8013ACC47DA9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23D2AB-BB68-114B-9A6E-7875BF3B20A3}" type="pres">
      <dgm:prSet presAssocID="{37CEACD2-4094-1A44-8D8C-F29E24967381}" presName="image_5" presStyleCnt="0"/>
      <dgm:spPr/>
      <dgm:t>
        <a:bodyPr/>
        <a:lstStyle/>
        <a:p>
          <a:endParaRPr lang="pl-PL"/>
        </a:p>
      </dgm:t>
    </dgm:pt>
    <dgm:pt modelId="{7AC3B9DA-3A6E-8E4E-B330-5EBFCDF73AB9}" type="pres">
      <dgm:prSet presAssocID="{37CEACD2-4094-1A44-8D8C-F29E24967381}" presName="imageRepeatNode" presStyleLbl="fgImgPlace1" presStyleIdx="4" presStyleCnt="5"/>
      <dgm:spPr/>
      <dgm:t>
        <a:bodyPr/>
        <a:lstStyle/>
        <a:p>
          <a:endParaRPr lang="pl-PL"/>
        </a:p>
      </dgm:t>
    </dgm:pt>
  </dgm:ptLst>
  <dgm:cxnLst>
    <dgm:cxn modelId="{74912985-2D7A-DB4B-8285-C8984FBDA7A3}" srcId="{A146F243-E1F6-E545-8FA9-2DAE5CA94178}" destId="{7946968D-BCAD-7742-AC05-176E6929624D}" srcOrd="3" destOrd="0" parTransId="{C6A8951E-04D7-BB4B-A95B-FC5B554F80C2}" sibTransId="{8D63B82B-E06A-1A41-9620-18E99B4D02BD}"/>
    <dgm:cxn modelId="{8BEDED80-0110-2746-8E3D-BADB046641BC}" srcId="{A146F243-E1F6-E545-8FA9-2DAE5CA94178}" destId="{2E09A640-3843-5C4B-874E-C27C98ED95DE}" srcOrd="1" destOrd="0" parTransId="{43A4FF6B-66B0-D94C-9A4A-0A3E5E4203B2}" sibTransId="{3DC14EFD-17B4-A245-9F55-64D21DAA0CB4}"/>
    <dgm:cxn modelId="{EFA134DA-2A70-4B4A-B713-02D7006E8C88}" type="presOf" srcId="{3DC14EFD-17B4-A245-9F55-64D21DAA0CB4}" destId="{08104F77-E9B1-594D-8BDB-08C8F3C3A22E}" srcOrd="0" destOrd="0" presId="urn:microsoft.com/office/officeart/2008/layout/BubblePictureList"/>
    <dgm:cxn modelId="{86F155C8-C7F8-D347-A306-AA3C9E0EF9B3}" srcId="{A146F243-E1F6-E545-8FA9-2DAE5CA94178}" destId="{DD530201-72EE-954C-9278-F7A081F1B9D6}" srcOrd="2" destOrd="0" parTransId="{A08708DC-9180-424B-B9E2-A4585802B5F2}" sibTransId="{95AF4835-944B-5246-88C8-CA2B7AD92714}"/>
    <dgm:cxn modelId="{BF2BEF00-593C-4C45-94F2-80F6148C644D}" type="presOf" srcId="{B809A2E0-F1EF-314B-B653-8013ACC47DA9}" destId="{EDA33DD8-4F88-0A48-AF8C-9135E39898A9}" srcOrd="0" destOrd="0" presId="urn:microsoft.com/office/officeart/2008/layout/BubblePictureList"/>
    <dgm:cxn modelId="{C6D7C25F-41F7-451D-85AE-23CE3056CA4E}" type="presOf" srcId="{4996FABD-CE64-D14E-B094-C3ED75D46955}" destId="{F7736428-5C78-634C-BB2D-272D424FB7D5}" srcOrd="0" destOrd="0" presId="urn:microsoft.com/office/officeart/2008/layout/BubblePictureList"/>
    <dgm:cxn modelId="{4AE9A78B-BC3B-D040-BA07-55EBFF2C2612}" srcId="{A146F243-E1F6-E545-8FA9-2DAE5CA94178}" destId="{DFCF8E2D-39F4-3B49-8C78-0AD87BBC9E0A}" srcOrd="0" destOrd="0" parTransId="{AA54CFD6-FB7B-014E-B108-69A7C6AF3845}" sibTransId="{4996FABD-CE64-D14E-B094-C3ED75D46955}"/>
    <dgm:cxn modelId="{21D8F4CE-A88F-4EFD-9F34-A306242855B8}" type="presOf" srcId="{DFCF8E2D-39F4-3B49-8C78-0AD87BBC9E0A}" destId="{70D544E9-BF8C-A047-9977-94030F4930CC}" srcOrd="0" destOrd="0" presId="urn:microsoft.com/office/officeart/2008/layout/BubblePictureList"/>
    <dgm:cxn modelId="{5994C10C-3679-4D03-9A25-C8242C34B199}" type="presOf" srcId="{7946968D-BCAD-7742-AC05-176E6929624D}" destId="{999B4C0D-5BF0-444C-AA15-AA6E7D6E9191}" srcOrd="0" destOrd="0" presId="urn:microsoft.com/office/officeart/2008/layout/BubblePictureList"/>
    <dgm:cxn modelId="{0DF1C043-BB8C-40AE-B8A0-E7D0E60C9165}" type="presOf" srcId="{37CEACD2-4094-1A44-8D8C-F29E24967381}" destId="{7AC3B9DA-3A6E-8E4E-B330-5EBFCDF73AB9}" srcOrd="0" destOrd="0" presId="urn:microsoft.com/office/officeart/2008/layout/BubblePictureList"/>
    <dgm:cxn modelId="{B1A657E3-5931-B34D-9A5B-C6E802D8C786}" srcId="{A146F243-E1F6-E545-8FA9-2DAE5CA94178}" destId="{B809A2E0-F1EF-314B-B653-8013ACC47DA9}" srcOrd="4" destOrd="0" parTransId="{90DDED51-AEE8-EC4F-9C67-E82CE5AB71D0}" sibTransId="{37CEACD2-4094-1A44-8D8C-F29E24967381}"/>
    <dgm:cxn modelId="{4E898778-B279-4BA9-8A34-F2BB5EF433B0}" type="presOf" srcId="{A146F243-E1F6-E545-8FA9-2DAE5CA94178}" destId="{494B50AE-ECF4-7745-9C59-2051D9E3ACF0}" srcOrd="0" destOrd="0" presId="urn:microsoft.com/office/officeart/2008/layout/BubblePictureList"/>
    <dgm:cxn modelId="{59454BE8-864D-4AA8-8756-CFE8D17A9BCF}" type="presOf" srcId="{8D63B82B-E06A-1A41-9620-18E99B4D02BD}" destId="{3EE2CC77-3B22-0348-B35B-25B73E5BFD72}" srcOrd="0" destOrd="0" presId="urn:microsoft.com/office/officeart/2008/layout/BubblePictureList"/>
    <dgm:cxn modelId="{4BA3FC3A-62D3-403F-BAD9-E410297A1A9F}" type="presOf" srcId="{95AF4835-944B-5246-88C8-CA2B7AD92714}" destId="{591D5C47-D43D-654C-8112-6AEACBF35B0E}" srcOrd="0" destOrd="0" presId="urn:microsoft.com/office/officeart/2008/layout/BubblePictureList"/>
    <dgm:cxn modelId="{1A5C2959-1925-4D33-9B17-E29939E8BB2A}" type="presOf" srcId="{2E09A640-3843-5C4B-874E-C27C98ED95DE}" destId="{9008D768-0E84-8144-ACC6-2691E79AF1E2}" srcOrd="0" destOrd="0" presId="urn:microsoft.com/office/officeart/2008/layout/BubblePictureList"/>
    <dgm:cxn modelId="{EE9D683E-A9F4-4170-86AA-889B4CAABC51}" type="presOf" srcId="{DD530201-72EE-954C-9278-F7A081F1B9D6}" destId="{E622462F-5D7C-244B-9B32-7841B155F8A8}" srcOrd="0" destOrd="0" presId="urn:microsoft.com/office/officeart/2008/layout/BubblePictureList"/>
    <dgm:cxn modelId="{F2F40E96-1500-450B-85CD-B2BCF5718DD7}" type="presParOf" srcId="{494B50AE-ECF4-7745-9C59-2051D9E3ACF0}" destId="{70D544E9-BF8C-A047-9977-94030F4930CC}" srcOrd="0" destOrd="0" presId="urn:microsoft.com/office/officeart/2008/layout/BubblePictureList"/>
    <dgm:cxn modelId="{A14C7BD7-BCB9-47B3-B097-DD5B69E0800B}" type="presParOf" srcId="{494B50AE-ECF4-7745-9C59-2051D9E3ACF0}" destId="{E34C1190-A654-024D-BC7E-32EA7B8C20EE}" srcOrd="1" destOrd="0" presId="urn:microsoft.com/office/officeart/2008/layout/BubblePictureList"/>
    <dgm:cxn modelId="{CD3818D0-1FBE-47A4-8BD6-C1F53E46ECE2}" type="presParOf" srcId="{E34C1190-A654-024D-BC7E-32EA7B8C20EE}" destId="{9E2429F0-964B-E545-9F8E-74D99C63574A}" srcOrd="0" destOrd="0" presId="urn:microsoft.com/office/officeart/2008/layout/BubblePictureList"/>
    <dgm:cxn modelId="{94A3B42A-41EE-464C-B036-C5F75D48D9B3}" type="presParOf" srcId="{494B50AE-ECF4-7745-9C59-2051D9E3ACF0}" destId="{C7094BCE-A7EA-824F-8101-71412978ED7C}" srcOrd="2" destOrd="0" presId="urn:microsoft.com/office/officeart/2008/layout/BubblePictureList"/>
    <dgm:cxn modelId="{C5193F7E-341F-473A-B8E7-A8CB0E60D583}" type="presParOf" srcId="{494B50AE-ECF4-7745-9C59-2051D9E3ACF0}" destId="{FBA01263-E1EB-7E4C-A08F-2F35D145D1FA}" srcOrd="3" destOrd="0" presId="urn:microsoft.com/office/officeart/2008/layout/BubblePictureList"/>
    <dgm:cxn modelId="{A6268886-6878-4D30-BA0E-B618D8C33D17}" type="presParOf" srcId="{FBA01263-E1EB-7E4C-A08F-2F35D145D1FA}" destId="{F7736428-5C78-634C-BB2D-272D424FB7D5}" srcOrd="0" destOrd="0" presId="urn:microsoft.com/office/officeart/2008/layout/BubblePictureList"/>
    <dgm:cxn modelId="{9618D8F5-9341-442F-8651-56E412F454C3}" type="presParOf" srcId="{494B50AE-ECF4-7745-9C59-2051D9E3ACF0}" destId="{9008D768-0E84-8144-ACC6-2691E79AF1E2}" srcOrd="4" destOrd="0" presId="urn:microsoft.com/office/officeart/2008/layout/BubblePictureList"/>
    <dgm:cxn modelId="{087AA0AB-F110-4D6C-A0B1-03398C375632}" type="presParOf" srcId="{494B50AE-ECF4-7745-9C59-2051D9E3ACF0}" destId="{6623D84B-EF24-D644-AE93-69ABF3133794}" srcOrd="5" destOrd="0" presId="urn:microsoft.com/office/officeart/2008/layout/BubblePictureList"/>
    <dgm:cxn modelId="{415D0D60-72CF-4D70-98D6-27320D7ADF14}" type="presParOf" srcId="{6623D84B-EF24-D644-AE93-69ABF3133794}" destId="{78288828-0ECF-4043-B864-D0D9F109C84E}" srcOrd="0" destOrd="0" presId="urn:microsoft.com/office/officeart/2008/layout/BubblePictureList"/>
    <dgm:cxn modelId="{5E8519AB-85FA-4029-A946-6B1397D14E9F}" type="presParOf" srcId="{494B50AE-ECF4-7745-9C59-2051D9E3ACF0}" destId="{617C7A65-54A4-AC4B-8A3C-4F33CC734939}" srcOrd="6" destOrd="0" presId="urn:microsoft.com/office/officeart/2008/layout/BubblePictureList"/>
    <dgm:cxn modelId="{316D7021-77CC-4D87-B226-A6CA3F500454}" type="presParOf" srcId="{617C7A65-54A4-AC4B-8A3C-4F33CC734939}" destId="{08104F77-E9B1-594D-8BDB-08C8F3C3A22E}" srcOrd="0" destOrd="0" presId="urn:microsoft.com/office/officeart/2008/layout/BubblePictureList"/>
    <dgm:cxn modelId="{ACC73A0E-7112-4610-A983-1F8FB06509A7}" type="presParOf" srcId="{494B50AE-ECF4-7745-9C59-2051D9E3ACF0}" destId="{5D406F16-5A0E-E944-9D7A-73C6B90C84B4}" srcOrd="7" destOrd="0" presId="urn:microsoft.com/office/officeart/2008/layout/BubblePictureList"/>
    <dgm:cxn modelId="{1AE66BDC-D893-4F99-9ED8-6E1856DC2896}" type="presParOf" srcId="{5D406F16-5A0E-E944-9D7A-73C6B90C84B4}" destId="{06A21A5E-A86D-A043-AEA7-04FE709BF214}" srcOrd="0" destOrd="0" presId="urn:microsoft.com/office/officeart/2008/layout/BubblePictureList"/>
    <dgm:cxn modelId="{94A4DEB3-4913-47C9-8CF1-979BFA5DD17F}" type="presParOf" srcId="{494B50AE-ECF4-7745-9C59-2051D9E3ACF0}" destId="{E622462F-5D7C-244B-9B32-7841B155F8A8}" srcOrd="8" destOrd="0" presId="urn:microsoft.com/office/officeart/2008/layout/BubblePictureList"/>
    <dgm:cxn modelId="{6DEDB871-D5B7-4DFD-AD38-7AB871080914}" type="presParOf" srcId="{494B50AE-ECF4-7745-9C59-2051D9E3ACF0}" destId="{A1DC720C-FEFD-E74D-B59B-1572BDBFE981}" srcOrd="9" destOrd="0" presId="urn:microsoft.com/office/officeart/2008/layout/BubblePictureList"/>
    <dgm:cxn modelId="{305B9B21-33A3-4662-A8B4-C466104C6341}" type="presParOf" srcId="{494B50AE-ECF4-7745-9C59-2051D9E3ACF0}" destId="{536EB04E-42AD-7C40-8AEB-7F01A049BBD2}" srcOrd="10" destOrd="0" presId="urn:microsoft.com/office/officeart/2008/layout/BubblePictureList"/>
    <dgm:cxn modelId="{D9EBACE7-6C5A-4EE0-9093-97E97D1CCDB7}" type="presParOf" srcId="{494B50AE-ECF4-7745-9C59-2051D9E3ACF0}" destId="{31E6F193-1C9B-394A-9EB7-451A659748AE}" srcOrd="11" destOrd="0" presId="urn:microsoft.com/office/officeart/2008/layout/BubblePictureList"/>
    <dgm:cxn modelId="{C5B5771B-D6A6-447B-9514-55D5E9356823}" type="presParOf" srcId="{31E6F193-1C9B-394A-9EB7-451A659748AE}" destId="{591D5C47-D43D-654C-8112-6AEACBF35B0E}" srcOrd="0" destOrd="0" presId="urn:microsoft.com/office/officeart/2008/layout/BubblePictureList"/>
    <dgm:cxn modelId="{93C25D29-E571-476B-84CD-06822C3C0DFA}" type="presParOf" srcId="{494B50AE-ECF4-7745-9C59-2051D9E3ACF0}" destId="{176E1C9D-B5E1-AE4B-AADA-7F6F96E3E116}" srcOrd="12" destOrd="0" presId="urn:microsoft.com/office/officeart/2008/layout/BubblePictureList"/>
    <dgm:cxn modelId="{6E425803-83BE-4551-941E-522492C90064}" type="presParOf" srcId="{176E1C9D-B5E1-AE4B-AADA-7F6F96E3E116}" destId="{BE185BCF-572A-8940-8280-20321687F66B}" srcOrd="0" destOrd="0" presId="urn:microsoft.com/office/officeart/2008/layout/BubblePictureList"/>
    <dgm:cxn modelId="{03AD702D-6226-43ED-AE23-FAE47EB5E869}" type="presParOf" srcId="{494B50AE-ECF4-7745-9C59-2051D9E3ACF0}" destId="{999B4C0D-5BF0-444C-AA15-AA6E7D6E9191}" srcOrd="13" destOrd="0" presId="urn:microsoft.com/office/officeart/2008/layout/BubblePictureList"/>
    <dgm:cxn modelId="{6715D774-B809-414C-8BBF-990D861BCB0E}" type="presParOf" srcId="{494B50AE-ECF4-7745-9C59-2051D9E3ACF0}" destId="{A22181B0-A49A-D246-9895-85B71678B0E3}" srcOrd="14" destOrd="0" presId="urn:microsoft.com/office/officeart/2008/layout/BubblePictureList"/>
    <dgm:cxn modelId="{D0861669-2337-4188-B8E2-FD676DBDC1F5}" type="presParOf" srcId="{494B50AE-ECF4-7745-9C59-2051D9E3ACF0}" destId="{7EE10AA9-9161-1143-BF9A-28E5EE6F22CB}" srcOrd="15" destOrd="0" presId="urn:microsoft.com/office/officeart/2008/layout/BubblePictureList"/>
    <dgm:cxn modelId="{69036132-08B2-4347-9FEE-06B4F695A5A4}" type="presParOf" srcId="{7EE10AA9-9161-1143-BF9A-28E5EE6F22CB}" destId="{3EE2CC77-3B22-0348-B35B-25B73E5BFD72}" srcOrd="0" destOrd="0" presId="urn:microsoft.com/office/officeart/2008/layout/BubblePictureList"/>
    <dgm:cxn modelId="{A63DA18F-A5D5-4644-9B1C-E7484D78B129}" type="presParOf" srcId="{494B50AE-ECF4-7745-9C59-2051D9E3ACF0}" destId="{A52236A9-EA95-B247-8A49-1756BD7DA1BD}" srcOrd="16" destOrd="0" presId="urn:microsoft.com/office/officeart/2008/layout/BubblePictureList"/>
    <dgm:cxn modelId="{9379507B-76F5-442C-A663-487219B176B7}" type="presParOf" srcId="{A52236A9-EA95-B247-8A49-1756BD7DA1BD}" destId="{0B789EA7-58E1-C641-BF4E-A37FFFA0B127}" srcOrd="0" destOrd="0" presId="urn:microsoft.com/office/officeart/2008/layout/BubblePictureList"/>
    <dgm:cxn modelId="{BC700292-9B08-45C0-BEAB-C8BAC7843093}" type="presParOf" srcId="{494B50AE-ECF4-7745-9C59-2051D9E3ACF0}" destId="{EDA33DD8-4F88-0A48-AF8C-9135E39898A9}" srcOrd="17" destOrd="0" presId="urn:microsoft.com/office/officeart/2008/layout/BubblePictureList"/>
    <dgm:cxn modelId="{ADAE3464-0424-4420-A92F-DED85A2D3D39}" type="presParOf" srcId="{494B50AE-ECF4-7745-9C59-2051D9E3ACF0}" destId="{C623D2AB-BB68-114B-9A6E-7875BF3B20A3}" srcOrd="18" destOrd="0" presId="urn:microsoft.com/office/officeart/2008/layout/BubblePictureList"/>
    <dgm:cxn modelId="{29BD1B30-3AEC-4619-964D-B15F170E2ED8}" type="presParOf" srcId="{C623D2AB-BB68-114B-9A6E-7875BF3B20A3}" destId="{7AC3B9DA-3A6E-8E4E-B330-5EBFCDF73AB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BB65-DF0B-8645-88F8-EF9B95B2FB66}">
      <dsp:nvSpPr>
        <dsp:cNvPr id="0" name=""/>
        <dsp:cNvSpPr/>
      </dsp:nvSpPr>
      <dsp:spPr>
        <a:xfrm>
          <a:off x="2868317" y="58052"/>
          <a:ext cx="3018737" cy="30187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Economic</a:t>
          </a:r>
          <a:r>
            <a:rPr lang="pl-PL" sz="1800" b="1" kern="1200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3216633" y="464421"/>
        <a:ext cx="2322105" cy="957868"/>
      </dsp:txXfrm>
    </dsp:sp>
    <dsp:sp modelId="{E4F69ED3-6568-B74A-91E5-4F6B7A4EDE13}">
      <dsp:nvSpPr>
        <dsp:cNvPr id="0" name=""/>
        <dsp:cNvSpPr/>
      </dsp:nvSpPr>
      <dsp:spPr>
        <a:xfrm>
          <a:off x="3825492" y="1393263"/>
          <a:ext cx="3774810" cy="3018737"/>
        </a:xfrm>
        <a:prstGeom prst="ellipse">
          <a:avLst/>
        </a:prstGeom>
        <a:solidFill>
          <a:srgbClr val="C0AA68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latin typeface="Verdana"/>
              <a:cs typeface="Verdana"/>
            </a:rPr>
            <a:t>Societal</a:t>
          </a:r>
          <a:r>
            <a:rPr lang="pl-PL" sz="1800" b="1" kern="1200" dirty="0" smtClean="0">
              <a:latin typeface="Verdana"/>
              <a:cs typeface="Verdana"/>
            </a:rPr>
            <a:t> </a:t>
          </a:r>
          <a:r>
            <a:rPr lang="pl-PL" sz="1800" b="1" kern="1200" dirty="0" err="1" smtClean="0">
              <a:latin typeface="Verdana"/>
              <a:cs typeface="Verdana"/>
            </a:rPr>
            <a:t>challenges</a:t>
          </a:r>
          <a:endParaRPr lang="pl-PL" sz="1800" b="1" kern="1200" dirty="0">
            <a:latin typeface="Verdana"/>
            <a:cs typeface="Verdana"/>
          </a:endParaRPr>
        </a:p>
      </dsp:txBody>
      <dsp:txXfrm>
        <a:off x="5858082" y="1741579"/>
        <a:ext cx="1451850" cy="2322105"/>
      </dsp:txXfrm>
    </dsp:sp>
    <dsp:sp modelId="{74F71C84-3BE5-DA49-8514-F754DEF701AA}">
      <dsp:nvSpPr>
        <dsp:cNvPr id="0" name=""/>
        <dsp:cNvSpPr/>
      </dsp:nvSpPr>
      <dsp:spPr>
        <a:xfrm>
          <a:off x="2868317" y="2728474"/>
          <a:ext cx="3018737" cy="3018737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Scientific</a:t>
          </a:r>
          <a:r>
            <a:rPr lang="pl-PL" sz="1800" b="1" kern="1200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3216633" y="4382974"/>
        <a:ext cx="2322105" cy="957868"/>
      </dsp:txXfrm>
    </dsp:sp>
    <dsp:sp modelId="{358D652D-FEEB-FC4E-9B98-D2216EF1A69D}">
      <dsp:nvSpPr>
        <dsp:cNvPr id="0" name=""/>
        <dsp:cNvSpPr/>
      </dsp:nvSpPr>
      <dsp:spPr>
        <a:xfrm>
          <a:off x="1220169" y="1393263"/>
          <a:ext cx="3644612" cy="3018737"/>
        </a:xfrm>
        <a:prstGeom prst="ellipse">
          <a:avLst/>
        </a:prstGeom>
        <a:solidFill>
          <a:srgbClr val="A1CAA1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Innovative</a:t>
          </a:r>
          <a:r>
            <a:rPr lang="pl-PL" sz="1800" b="1" kern="1200" dirty="0" smtClean="0">
              <a:solidFill>
                <a:srgbClr val="404040"/>
              </a:solidFill>
              <a:latin typeface="Verdana"/>
              <a:cs typeface="Verdana"/>
            </a:rPr>
            <a:t> </a:t>
          </a:r>
          <a:r>
            <a:rPr lang="pl-PL" sz="1800" b="1" kern="1200" dirty="0" err="1" smtClean="0">
              <a:solidFill>
                <a:srgbClr val="404040"/>
              </a:solidFill>
              <a:latin typeface="Verdana"/>
              <a:cs typeface="Verdana"/>
            </a:rPr>
            <a:t>potential</a:t>
          </a:r>
          <a:endParaRPr lang="pl-PL" sz="1800" b="1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1500524" y="1741579"/>
        <a:ext cx="1401773" cy="232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429F0-964B-E545-9F8E-74D99C63574A}">
      <dsp:nvSpPr>
        <dsp:cNvPr id="0" name=""/>
        <dsp:cNvSpPr/>
      </dsp:nvSpPr>
      <dsp:spPr>
        <a:xfrm>
          <a:off x="1886134" y="3599549"/>
          <a:ext cx="1907290" cy="19073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094BCE-A7EA-824F-8101-71412978ED7C}">
      <dsp:nvSpPr>
        <dsp:cNvPr id="0" name=""/>
        <dsp:cNvSpPr/>
      </dsp:nvSpPr>
      <dsp:spPr>
        <a:xfrm>
          <a:off x="3102601" y="2195183"/>
          <a:ext cx="566328" cy="56617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736428-5C78-634C-BB2D-272D424FB7D5}">
      <dsp:nvSpPr>
        <dsp:cNvPr id="0" name=""/>
        <dsp:cNvSpPr/>
      </dsp:nvSpPr>
      <dsp:spPr>
        <a:xfrm>
          <a:off x="2304250" y="4070967"/>
          <a:ext cx="1089194" cy="897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288828-0ECF-4043-B864-D0D9F109C84E}">
      <dsp:nvSpPr>
        <dsp:cNvPr id="0" name=""/>
        <dsp:cNvSpPr/>
      </dsp:nvSpPr>
      <dsp:spPr>
        <a:xfrm>
          <a:off x="3931752" y="3960086"/>
          <a:ext cx="997584" cy="997952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104F77-E9B1-594D-8BDB-08C8F3C3A22E}">
      <dsp:nvSpPr>
        <dsp:cNvPr id="0" name=""/>
        <dsp:cNvSpPr/>
      </dsp:nvSpPr>
      <dsp:spPr>
        <a:xfrm>
          <a:off x="3990337" y="4018916"/>
          <a:ext cx="880413" cy="88029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A21A5E-A86D-A043-AEA7-04FE709BF214}">
      <dsp:nvSpPr>
        <dsp:cNvPr id="0" name=""/>
        <dsp:cNvSpPr/>
      </dsp:nvSpPr>
      <dsp:spPr>
        <a:xfrm>
          <a:off x="3541180" y="2551942"/>
          <a:ext cx="1279934" cy="1279689"/>
        </a:xfrm>
        <a:prstGeom prst="ellipse">
          <a:avLst/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DC720C-FEFD-E74D-B59B-1572BDBFE981}">
      <dsp:nvSpPr>
        <dsp:cNvPr id="0" name=""/>
        <dsp:cNvSpPr/>
      </dsp:nvSpPr>
      <dsp:spPr>
        <a:xfrm>
          <a:off x="5097770" y="214390"/>
          <a:ext cx="419050" cy="41936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6EB04E-42AD-7C40-8AEB-7F01A049BBD2}">
      <dsp:nvSpPr>
        <dsp:cNvPr id="0" name=""/>
        <dsp:cNvSpPr/>
      </dsp:nvSpPr>
      <dsp:spPr>
        <a:xfrm>
          <a:off x="5726753" y="109683"/>
          <a:ext cx="209932" cy="20941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1D5C47-D43D-654C-8112-6AEACBF35B0E}">
      <dsp:nvSpPr>
        <dsp:cNvPr id="0" name=""/>
        <dsp:cNvSpPr/>
      </dsp:nvSpPr>
      <dsp:spPr>
        <a:xfrm>
          <a:off x="3608716" y="2619408"/>
          <a:ext cx="1144862" cy="11442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185BCF-572A-8940-8280-20321687F66B}">
      <dsp:nvSpPr>
        <dsp:cNvPr id="0" name=""/>
        <dsp:cNvSpPr/>
      </dsp:nvSpPr>
      <dsp:spPr>
        <a:xfrm>
          <a:off x="3684390" y="1413660"/>
          <a:ext cx="897500" cy="897024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181B0-A49A-D246-9895-85B71678B0E3}">
      <dsp:nvSpPr>
        <dsp:cNvPr id="0" name=""/>
        <dsp:cNvSpPr/>
      </dsp:nvSpPr>
      <dsp:spPr>
        <a:xfrm>
          <a:off x="4992804" y="4930513"/>
          <a:ext cx="314084" cy="31466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E2CC77-3B22-0348-B35B-25B73E5BFD72}">
      <dsp:nvSpPr>
        <dsp:cNvPr id="0" name=""/>
        <dsp:cNvSpPr/>
      </dsp:nvSpPr>
      <dsp:spPr>
        <a:xfrm>
          <a:off x="3737280" y="1466014"/>
          <a:ext cx="791720" cy="7917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789EA7-58E1-C641-BF4E-A37FFFA0B127}">
      <dsp:nvSpPr>
        <dsp:cNvPr id="0" name=""/>
        <dsp:cNvSpPr/>
      </dsp:nvSpPr>
      <dsp:spPr>
        <a:xfrm>
          <a:off x="4313372" y="574927"/>
          <a:ext cx="831591" cy="83171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3B9DA-3A6E-8E4E-B330-5EBFCDF73AB9}">
      <dsp:nvSpPr>
        <dsp:cNvPr id="0" name=""/>
        <dsp:cNvSpPr/>
      </dsp:nvSpPr>
      <dsp:spPr>
        <a:xfrm>
          <a:off x="4362194" y="624042"/>
          <a:ext cx="733948" cy="7334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D544E9-BF8C-A047-9977-94030F4930CC}">
      <dsp:nvSpPr>
        <dsp:cNvPr id="0" name=""/>
        <dsp:cNvSpPr/>
      </dsp:nvSpPr>
      <dsp:spPr>
        <a:xfrm>
          <a:off x="0" y="2619408"/>
          <a:ext cx="2830015" cy="89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404040"/>
              </a:solidFill>
              <a:latin typeface="Verdana"/>
              <a:cs typeface="Verdana"/>
            </a:rPr>
            <a:t>INSTITUTIONAL CAPACITY BUILDING</a:t>
          </a:r>
          <a:endParaRPr lang="pl-PL" sz="1700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0" y="2619408"/>
        <a:ext cx="2830015" cy="890547"/>
      </dsp:txXfrm>
    </dsp:sp>
    <dsp:sp modelId="{9008D768-0E84-8144-ACC6-2691E79AF1E2}">
      <dsp:nvSpPr>
        <dsp:cNvPr id="0" name=""/>
        <dsp:cNvSpPr/>
      </dsp:nvSpPr>
      <dsp:spPr>
        <a:xfrm>
          <a:off x="5135200" y="4018916"/>
          <a:ext cx="2830015" cy="880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404040"/>
              </a:solidFill>
              <a:latin typeface="Verdana"/>
              <a:cs typeface="Verdana"/>
            </a:rPr>
            <a:t>MAPPING EXERCISE</a:t>
          </a:r>
          <a:endParaRPr lang="pl-PL" sz="1700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5135200" y="4018916"/>
        <a:ext cx="2830015" cy="880292"/>
      </dsp:txXfrm>
    </dsp:sp>
    <dsp:sp modelId="{E622462F-5D7C-244B-9B32-7841B155F8A8}">
      <dsp:nvSpPr>
        <dsp:cNvPr id="0" name=""/>
        <dsp:cNvSpPr/>
      </dsp:nvSpPr>
      <dsp:spPr>
        <a:xfrm>
          <a:off x="5030234" y="2619408"/>
          <a:ext cx="2830015" cy="114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404040"/>
              </a:solidFill>
              <a:latin typeface="Verdana"/>
              <a:cs typeface="Verdana"/>
            </a:rPr>
            <a:t>ENTREPRENEURIAL DISCOVERY PROCESS</a:t>
          </a:r>
          <a:endParaRPr lang="pl-PL" sz="1700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5030234" y="2619408"/>
        <a:ext cx="2830015" cy="1144218"/>
      </dsp:txXfrm>
    </dsp:sp>
    <dsp:sp modelId="{999B4C0D-5BF0-444C-AA15-AA6E7D6E9191}">
      <dsp:nvSpPr>
        <dsp:cNvPr id="0" name=""/>
        <dsp:cNvSpPr/>
      </dsp:nvSpPr>
      <dsp:spPr>
        <a:xfrm>
          <a:off x="4782872" y="1466014"/>
          <a:ext cx="2830015" cy="79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404040"/>
              </a:solidFill>
              <a:latin typeface="Verdana"/>
              <a:cs typeface="Verdana"/>
            </a:rPr>
            <a:t>INSTITUTIONAL CAPACITY FOR IMPLEMENTATION</a:t>
          </a:r>
          <a:endParaRPr lang="pl-PL" sz="1700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4782872" y="1466014"/>
        <a:ext cx="2830015" cy="791777"/>
      </dsp:txXfrm>
    </dsp:sp>
    <dsp:sp modelId="{EDA33DD8-4F88-0A48-AF8C-9135E39898A9}">
      <dsp:nvSpPr>
        <dsp:cNvPr id="0" name=""/>
        <dsp:cNvSpPr/>
      </dsp:nvSpPr>
      <dsp:spPr>
        <a:xfrm>
          <a:off x="5306888" y="624042"/>
          <a:ext cx="2830015" cy="73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404040"/>
              </a:solidFill>
              <a:latin typeface="Verdana"/>
              <a:cs typeface="Verdana"/>
            </a:rPr>
            <a:t>FINAL S3 STRATEGY</a:t>
          </a:r>
          <a:endParaRPr lang="pl-PL" sz="1700" kern="1200" dirty="0">
            <a:solidFill>
              <a:srgbClr val="404040"/>
            </a:solidFill>
            <a:latin typeface="Verdana"/>
            <a:cs typeface="Verdana"/>
          </a:endParaRPr>
        </a:p>
      </dsp:txBody>
      <dsp:txXfrm>
        <a:off x="5306888" y="624042"/>
        <a:ext cx="2830015" cy="73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29-11-2019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159" algn="l" defTabSz="914318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318" algn="l" defTabSz="914318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477" algn="l" defTabSz="914318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637" algn="l" defTabSz="914318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3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4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70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1"/>
            <a:ext cx="12192000" cy="11461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8" y="2406355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nl-NL" sz="320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18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 lIns="91432" tIns="45716" rIns="91432" bIns="45716"/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2"/>
            <a:ext cx="12192000" cy="356859"/>
          </a:xfrm>
          <a:prstGeom prst="rect">
            <a:avLst/>
          </a:prstGeom>
        </p:spPr>
        <p:txBody>
          <a:bodyPr wrap="none" lIns="91432" tIns="45716" rIns="91432" bIns="45716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 algn="ctr">
              <a:buNone/>
              <a:defRPr sz="1100">
                <a:solidFill>
                  <a:schemeClr val="bg1"/>
                </a:solidFill>
              </a:defRPr>
            </a:lvl2pPr>
            <a:lvl3pPr marL="914318" indent="0" algn="ctr">
              <a:buNone/>
              <a:defRPr lang="nl-NL" dirty="0" smtClean="0"/>
            </a:lvl3pPr>
            <a:lvl4pPr marL="1371477" indent="0" algn="ctr">
              <a:buNone/>
              <a:defRPr lang="nl-NL" dirty="0" smtClean="0"/>
            </a:lvl4pPr>
            <a:lvl5pPr marL="1828637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0"/>
            <a:ext cx="12192000" cy="45132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28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8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-2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6995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5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3"/>
            <a:ext cx="12192000" cy="443728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3612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1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prstClr val="white"/>
              </a:solidFill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8" y="0"/>
            <a:ext cx="577660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8" y="2433638"/>
            <a:ext cx="5296644" cy="3522662"/>
          </a:xfrm>
          <a:prstGeom prst="rect">
            <a:avLst/>
          </a:prstGeom>
        </p:spPr>
        <p:txBody>
          <a:bodyPr lIns="91432" tIns="45716" rIns="91432" bIns="45716"/>
          <a:lstStyle>
            <a:lvl1pPr marL="457159" indent="-457159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1" y="445746"/>
            <a:ext cx="5357809" cy="1579468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6121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 lIns="91432" tIns="45716" rIns="91432" bIns="45716"/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2"/>
            <a:ext cx="12192000" cy="356859"/>
          </a:xfrm>
          <a:prstGeom prst="rect">
            <a:avLst/>
          </a:prstGeom>
        </p:spPr>
        <p:txBody>
          <a:bodyPr wrap="none" lIns="91432" tIns="45716" rIns="91432" bIns="45716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 algn="ctr">
              <a:buNone/>
              <a:defRPr sz="1100">
                <a:solidFill>
                  <a:schemeClr val="bg1"/>
                </a:solidFill>
              </a:defRPr>
            </a:lvl2pPr>
            <a:lvl3pPr marL="914318" indent="0" algn="ctr">
              <a:buNone/>
              <a:defRPr lang="nl-NL" dirty="0" smtClean="0"/>
            </a:lvl3pPr>
            <a:lvl4pPr marL="1371477" indent="0" algn="ctr">
              <a:buNone/>
              <a:defRPr lang="nl-NL" dirty="0" smtClean="0"/>
            </a:lvl4pPr>
            <a:lvl5pPr marL="1828637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0"/>
            <a:ext cx="12192000" cy="45132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800"/>
            <a:ext cx="3226676" cy="1993901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7" y="0"/>
            <a:ext cx="794226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6" indent="0">
              <a:buNone/>
              <a:defRPr sz="2000"/>
            </a:lvl6pPr>
            <a:lvl7pPr marL="2742955" indent="0">
              <a:buNone/>
              <a:defRPr sz="2000"/>
            </a:lvl7pPr>
            <a:lvl8pPr marL="3200114" indent="0">
              <a:buNone/>
              <a:defRPr sz="2000"/>
            </a:lvl8pPr>
            <a:lvl9pPr marL="3657273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03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1"/>
            <a:ext cx="12192000" cy="11461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1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77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8" y="2406355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41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nl-NL" sz="320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58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 lIns="91432" tIns="45716" rIns="91432" bIns="45716"/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2"/>
            <a:ext cx="12192000" cy="356859"/>
          </a:xfrm>
          <a:prstGeom prst="rect">
            <a:avLst/>
          </a:prstGeom>
        </p:spPr>
        <p:txBody>
          <a:bodyPr wrap="none" lIns="91432" tIns="45716" rIns="91432" bIns="45716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 algn="ctr">
              <a:buNone/>
              <a:defRPr sz="1100">
                <a:solidFill>
                  <a:schemeClr val="bg1"/>
                </a:solidFill>
              </a:defRPr>
            </a:lvl2pPr>
            <a:lvl3pPr marL="914318" indent="0" algn="ctr">
              <a:buNone/>
              <a:defRPr lang="nl-NL" dirty="0" smtClean="0"/>
            </a:lvl3pPr>
            <a:lvl4pPr marL="1371477" indent="0" algn="ctr">
              <a:buNone/>
              <a:defRPr lang="nl-NL" dirty="0" smtClean="0"/>
            </a:lvl4pPr>
            <a:lvl5pPr marL="1828637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0"/>
            <a:ext cx="12192000" cy="45132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75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96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-2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989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84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3"/>
            <a:ext cx="12192000" cy="443728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8960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1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prstClr val="white"/>
              </a:solidFill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8" y="0"/>
            <a:ext cx="577660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8" y="2433638"/>
            <a:ext cx="5296644" cy="3522662"/>
          </a:xfrm>
          <a:prstGeom prst="rect">
            <a:avLst/>
          </a:prstGeom>
        </p:spPr>
        <p:txBody>
          <a:bodyPr lIns="91432" tIns="45716" rIns="91432" bIns="45716"/>
          <a:lstStyle>
            <a:lvl1pPr marL="457159" indent="-457159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1" y="445746"/>
            <a:ext cx="5357809" cy="1579468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1868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800"/>
            <a:ext cx="3226676" cy="1993901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7" y="0"/>
            <a:ext cx="794226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52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6" indent="0">
              <a:buNone/>
              <a:defRPr sz="2000"/>
            </a:lvl6pPr>
            <a:lvl7pPr marL="2742955" indent="0">
              <a:buNone/>
              <a:defRPr sz="2000"/>
            </a:lvl7pPr>
            <a:lvl8pPr marL="3200114" indent="0">
              <a:buNone/>
              <a:defRPr sz="2000"/>
            </a:lvl8pPr>
            <a:lvl9pPr marL="3657273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7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1"/>
            <a:ext cx="12192000" cy="11461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1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109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8" y="2406355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55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10" y="1122370"/>
            <a:ext cx="9144000" cy="2387600"/>
          </a:xfrm>
          <a:prstGeom prst="rect">
            <a:avLst/>
          </a:prstGeom>
        </p:spPr>
        <p:txBody>
          <a:bodyPr lIns="87902" tIns="43952" rIns="87902" bIns="43952"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10" y="3602038"/>
            <a:ext cx="9144000" cy="1655762"/>
          </a:xfrm>
          <a:prstGeom prst="rect">
            <a:avLst/>
          </a:prstGeom>
        </p:spPr>
        <p:txBody>
          <a:bodyPr lIns="87902" tIns="43952" rIns="87902" bIns="43952"/>
          <a:lstStyle>
            <a:lvl1pPr marL="0" indent="0" algn="ctr">
              <a:buNone/>
              <a:defRPr sz="2400"/>
            </a:lvl1pPr>
            <a:lvl2pPr marL="454240" indent="0" algn="ctr">
              <a:buNone/>
              <a:defRPr sz="2000"/>
            </a:lvl2pPr>
            <a:lvl3pPr marL="908485" indent="0" algn="ctr">
              <a:buNone/>
              <a:defRPr sz="1800"/>
            </a:lvl3pPr>
            <a:lvl4pPr marL="1362727" indent="0" algn="ctr">
              <a:buNone/>
              <a:defRPr sz="1600"/>
            </a:lvl4pPr>
            <a:lvl5pPr marL="1816968" indent="0" algn="ctr">
              <a:buNone/>
              <a:defRPr sz="1600"/>
            </a:lvl5pPr>
            <a:lvl6pPr marL="2271203" indent="0" algn="ctr">
              <a:buNone/>
              <a:defRPr sz="1600"/>
            </a:lvl6pPr>
            <a:lvl7pPr marL="2725451" indent="0" algn="ctr">
              <a:buNone/>
              <a:defRPr sz="1600"/>
            </a:lvl7pPr>
            <a:lvl8pPr marL="3179692" indent="0" algn="ctr">
              <a:buNone/>
              <a:defRPr sz="1600"/>
            </a:lvl8pPr>
            <a:lvl9pPr marL="3633936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9038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830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  <a:prstGeom prst="rect">
            <a:avLst/>
          </a:prstGeom>
        </p:spPr>
        <p:txBody>
          <a:bodyPr lIns="87902" tIns="43952" rIns="87902" bIns="43952"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73"/>
            <a:ext cx="10515600" cy="1500187"/>
          </a:xfrm>
          <a:prstGeom prst="rect">
            <a:avLst/>
          </a:prstGeom>
        </p:spPr>
        <p:txBody>
          <a:bodyPr lIns="87902" tIns="43952" rIns="87902" bIns="43952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4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2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6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12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5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9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3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210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2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0" cy="4351338"/>
          </a:xfrm>
          <a:prstGeom prst="rect">
            <a:avLst/>
          </a:prstGeom>
        </p:spPr>
        <p:txBody>
          <a:bodyPr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503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  <a:prstGeom prst="rect">
            <a:avLst/>
          </a:prstGeom>
        </p:spPr>
        <p:txBody>
          <a:bodyPr lIns="87902" tIns="43952" rIns="87902" bIns="43952" anchor="b"/>
          <a:lstStyle>
            <a:lvl1pPr marL="0" indent="0">
              <a:buNone/>
              <a:defRPr sz="2400" b="1"/>
            </a:lvl1pPr>
            <a:lvl2pPr marL="454240" indent="0">
              <a:buNone/>
              <a:defRPr sz="2000" b="1"/>
            </a:lvl2pPr>
            <a:lvl3pPr marL="908485" indent="0">
              <a:buNone/>
              <a:defRPr sz="1800" b="1"/>
            </a:lvl3pPr>
            <a:lvl4pPr marL="1362727" indent="0">
              <a:buNone/>
              <a:defRPr sz="1600" b="1"/>
            </a:lvl4pPr>
            <a:lvl5pPr marL="1816968" indent="0">
              <a:buNone/>
              <a:defRPr sz="1600" b="1"/>
            </a:lvl5pPr>
            <a:lvl6pPr marL="2271203" indent="0">
              <a:buNone/>
              <a:defRPr sz="1600" b="1"/>
            </a:lvl6pPr>
            <a:lvl7pPr marL="2725451" indent="0">
              <a:buNone/>
              <a:defRPr sz="1600" b="1"/>
            </a:lvl7pPr>
            <a:lvl8pPr marL="3179692" indent="0">
              <a:buNone/>
              <a:defRPr sz="1600" b="1"/>
            </a:lvl8pPr>
            <a:lvl9pPr marL="3633936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98" y="2505076"/>
            <a:ext cx="5157787" cy="3684588"/>
          </a:xfrm>
          <a:prstGeom prst="rect">
            <a:avLst/>
          </a:prstGeom>
        </p:spPr>
        <p:txBody>
          <a:bodyPr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lIns="87902" tIns="43952" rIns="87902" bIns="43952" anchor="b"/>
          <a:lstStyle>
            <a:lvl1pPr marL="0" indent="0">
              <a:buNone/>
              <a:defRPr sz="2400" b="1"/>
            </a:lvl1pPr>
            <a:lvl2pPr marL="454240" indent="0">
              <a:buNone/>
              <a:defRPr sz="2000" b="1"/>
            </a:lvl2pPr>
            <a:lvl3pPr marL="908485" indent="0">
              <a:buNone/>
              <a:defRPr sz="1800" b="1"/>
            </a:lvl3pPr>
            <a:lvl4pPr marL="1362727" indent="0">
              <a:buNone/>
              <a:defRPr sz="1600" b="1"/>
            </a:lvl4pPr>
            <a:lvl5pPr marL="1816968" indent="0">
              <a:buNone/>
              <a:defRPr sz="1600" b="1"/>
            </a:lvl5pPr>
            <a:lvl6pPr marL="2271203" indent="0">
              <a:buNone/>
              <a:defRPr sz="1600" b="1"/>
            </a:lvl6pPr>
            <a:lvl7pPr marL="2725451" indent="0">
              <a:buNone/>
              <a:defRPr sz="1600" b="1"/>
            </a:lvl7pPr>
            <a:lvl8pPr marL="3179692" indent="0">
              <a:buNone/>
              <a:defRPr sz="1600" b="1"/>
            </a:lvl8pPr>
            <a:lvl9pPr marL="3633936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</p:spPr>
        <p:txBody>
          <a:bodyPr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78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714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  <a:prstGeom prst="rect">
            <a:avLst/>
          </a:prstGeom>
        </p:spPr>
        <p:txBody>
          <a:bodyPr lIns="87902" tIns="43952" rIns="87902" bIns="43952"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 lIns="87902" tIns="43952" rIns="87902" bIns="4395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  <a:prstGeom prst="rect">
            <a:avLst/>
          </a:prstGeom>
        </p:spPr>
        <p:txBody>
          <a:bodyPr lIns="87902" tIns="43952" rIns="87902" bIns="43952"/>
          <a:lstStyle>
            <a:lvl1pPr marL="0" indent="0">
              <a:buNone/>
              <a:defRPr sz="1600"/>
            </a:lvl1pPr>
            <a:lvl2pPr marL="454240" indent="0">
              <a:buNone/>
              <a:defRPr sz="1400"/>
            </a:lvl2pPr>
            <a:lvl3pPr marL="908485" indent="0">
              <a:buNone/>
              <a:defRPr sz="1200"/>
            </a:lvl3pPr>
            <a:lvl4pPr marL="1362727" indent="0">
              <a:buNone/>
              <a:defRPr sz="1000"/>
            </a:lvl4pPr>
            <a:lvl5pPr marL="1816968" indent="0">
              <a:buNone/>
              <a:defRPr sz="1000"/>
            </a:lvl5pPr>
            <a:lvl6pPr marL="2271203" indent="0">
              <a:buNone/>
              <a:defRPr sz="1000"/>
            </a:lvl6pPr>
            <a:lvl7pPr marL="2725451" indent="0">
              <a:buNone/>
              <a:defRPr sz="1000"/>
            </a:lvl7pPr>
            <a:lvl8pPr marL="3179692" indent="0">
              <a:buNone/>
              <a:defRPr sz="1000"/>
            </a:lvl8pPr>
            <a:lvl9pPr marL="3633936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1116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7" y="457200"/>
            <a:ext cx="3932237" cy="1600200"/>
          </a:xfrm>
          <a:prstGeom prst="rect">
            <a:avLst/>
          </a:prstGeom>
        </p:spPr>
        <p:txBody>
          <a:bodyPr lIns="87902" tIns="43952" rIns="87902" bIns="43952"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 lIns="87902" tIns="43952" rIns="87902" bIns="43952"/>
          <a:lstStyle>
            <a:lvl1pPr marL="0" indent="0">
              <a:buNone/>
              <a:defRPr sz="3200"/>
            </a:lvl1pPr>
            <a:lvl2pPr marL="454240" indent="0">
              <a:buNone/>
              <a:defRPr sz="2800"/>
            </a:lvl2pPr>
            <a:lvl3pPr marL="908485" indent="0">
              <a:buNone/>
              <a:defRPr sz="2400"/>
            </a:lvl3pPr>
            <a:lvl4pPr marL="1362727" indent="0">
              <a:buNone/>
              <a:defRPr sz="2000"/>
            </a:lvl4pPr>
            <a:lvl5pPr marL="1816968" indent="0">
              <a:buNone/>
              <a:defRPr sz="2000"/>
            </a:lvl5pPr>
            <a:lvl6pPr marL="2271203" indent="0">
              <a:buNone/>
              <a:defRPr sz="2000"/>
            </a:lvl6pPr>
            <a:lvl7pPr marL="2725451" indent="0">
              <a:buNone/>
              <a:defRPr sz="2000"/>
            </a:lvl7pPr>
            <a:lvl8pPr marL="3179692" indent="0">
              <a:buNone/>
              <a:defRPr sz="2000"/>
            </a:lvl8pPr>
            <a:lvl9pPr marL="3633936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7" y="2057400"/>
            <a:ext cx="3932237" cy="3811588"/>
          </a:xfrm>
          <a:prstGeom prst="rect">
            <a:avLst/>
          </a:prstGeom>
        </p:spPr>
        <p:txBody>
          <a:bodyPr lIns="87902" tIns="43952" rIns="87902" bIns="43952"/>
          <a:lstStyle>
            <a:lvl1pPr marL="0" indent="0">
              <a:buNone/>
              <a:defRPr sz="1600"/>
            </a:lvl1pPr>
            <a:lvl2pPr marL="454240" indent="0">
              <a:buNone/>
              <a:defRPr sz="1400"/>
            </a:lvl2pPr>
            <a:lvl3pPr marL="908485" indent="0">
              <a:buNone/>
              <a:defRPr sz="1200"/>
            </a:lvl3pPr>
            <a:lvl4pPr marL="1362727" indent="0">
              <a:buNone/>
              <a:defRPr sz="1000"/>
            </a:lvl4pPr>
            <a:lvl5pPr marL="1816968" indent="0">
              <a:buNone/>
              <a:defRPr sz="1000"/>
            </a:lvl5pPr>
            <a:lvl6pPr marL="2271203" indent="0">
              <a:buNone/>
              <a:defRPr sz="1000"/>
            </a:lvl6pPr>
            <a:lvl7pPr marL="2725451" indent="0">
              <a:buNone/>
              <a:defRPr sz="1000"/>
            </a:lvl7pPr>
            <a:lvl8pPr marL="3179692" indent="0">
              <a:buNone/>
              <a:defRPr sz="1000"/>
            </a:lvl8pPr>
            <a:lvl9pPr marL="3633936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6565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295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30"/>
            <a:ext cx="2628900" cy="5811838"/>
          </a:xfrm>
          <a:prstGeom prst="rect">
            <a:avLst/>
          </a:prstGeom>
        </p:spPr>
        <p:txBody>
          <a:bodyPr vert="eaVert" lIns="87902" tIns="43952" rIns="87902" bIns="43952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30"/>
            <a:ext cx="7734300" cy="5811838"/>
          </a:xfrm>
          <a:prstGeom prst="rect">
            <a:avLst/>
          </a:prstGeom>
        </p:spPr>
        <p:txBody>
          <a:bodyPr vert="eaVert" lIns="87902" tIns="43952" rIns="87902" bIns="43952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 defTabSz="913581"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10" y="6356360"/>
            <a:ext cx="2743200" cy="365125"/>
          </a:xfrm>
          <a:prstGeom prst="rect">
            <a:avLst/>
          </a:prstGeom>
        </p:spPr>
        <p:txBody>
          <a:bodyPr lIns="87902" tIns="43952" rIns="87902" bIns="43952"/>
          <a:lstStyle/>
          <a:p>
            <a:pPr defTabSz="913581"/>
            <a:fld id="{C53D0383-0593-D645-9D38-71CA08D0D7F3}" type="slidenum">
              <a:rPr lang="nl-NL" smtClean="0">
                <a:solidFill>
                  <a:prstClr val="black"/>
                </a:solidFill>
              </a:rPr>
              <a:pPr defTabSz="913581"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5795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nl-NL" sz="320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16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 lIns="91432" tIns="45716" rIns="91432" bIns="45716"/>
          <a:lstStyle>
            <a:lvl1pPr marL="0" marR="0" indent="0" algn="ctr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2"/>
            <a:ext cx="12192000" cy="356859"/>
          </a:xfrm>
          <a:prstGeom prst="rect">
            <a:avLst/>
          </a:prstGeom>
        </p:spPr>
        <p:txBody>
          <a:bodyPr wrap="none" lIns="91432" tIns="45716" rIns="91432" bIns="45716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 algn="ctr">
              <a:buNone/>
              <a:defRPr sz="1100">
                <a:solidFill>
                  <a:schemeClr val="bg1"/>
                </a:solidFill>
              </a:defRPr>
            </a:lvl2pPr>
            <a:lvl3pPr marL="914318" indent="0" algn="ctr">
              <a:buNone/>
              <a:defRPr lang="nl-NL" dirty="0" smtClean="0"/>
            </a:lvl3pPr>
            <a:lvl4pPr marL="1371477" indent="0" algn="ctr">
              <a:buNone/>
              <a:defRPr lang="nl-NL" dirty="0" smtClean="0"/>
            </a:lvl4pPr>
            <a:lvl5pPr marL="1828637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0"/>
            <a:ext cx="12192000" cy="45132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85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397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1" y="1566648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-2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021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28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3"/>
            <a:ext cx="12192000" cy="443728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8951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1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prstClr val="white"/>
              </a:solidFill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8" y="0"/>
            <a:ext cx="577660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8" y="2433638"/>
            <a:ext cx="5296644" cy="3522662"/>
          </a:xfrm>
          <a:prstGeom prst="rect">
            <a:avLst/>
          </a:prstGeom>
        </p:spPr>
        <p:txBody>
          <a:bodyPr lIns="91432" tIns="45716" rIns="91432" bIns="45716"/>
          <a:lstStyle>
            <a:lvl1pPr marL="457159" indent="-457159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1" y="445746"/>
            <a:ext cx="5357809" cy="1579468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5272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800"/>
            <a:ext cx="3226676" cy="1993901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7" y="0"/>
            <a:ext cx="794226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70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6" indent="0">
              <a:buNone/>
              <a:defRPr sz="2000"/>
            </a:lvl6pPr>
            <a:lvl7pPr marL="2742955" indent="0">
              <a:buNone/>
              <a:defRPr sz="2000"/>
            </a:lvl7pPr>
            <a:lvl8pPr marL="3200114" indent="0">
              <a:buNone/>
              <a:defRPr sz="2000"/>
            </a:lvl8pPr>
            <a:lvl9pPr marL="3657273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47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1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1"/>
            <a:ext cx="12192000" cy="1146175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061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0"/>
            <a:ext cx="7747000" cy="137318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159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3"/>
            <a:ext cx="7747000" cy="4040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159" indent="0">
              <a:buFontTx/>
              <a:buNone/>
              <a:defRPr/>
            </a:lvl2pPr>
            <a:lvl3pPr marL="914318" indent="0">
              <a:buFontTx/>
              <a:buNone/>
              <a:defRPr/>
            </a:lvl3pPr>
            <a:lvl4pPr marL="1371477" indent="0">
              <a:buFontTx/>
              <a:buNone/>
              <a:defRPr/>
            </a:lvl4pPr>
            <a:lvl5pPr marL="1828637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07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1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8" y="2406355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13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3"/>
            <a:ext cx="12192000" cy="4437286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 lIns="87910" tIns="43956" rIns="87910" bIns="43956"/>
          <a:lstStyle/>
          <a:p>
            <a:fld id="{4CC2EBDE-0FDB-F243-A23C-6EB8DFC7580C}" type="datetimeFigureOut">
              <a:rPr lang="nl-NL" smtClean="0">
                <a:solidFill>
                  <a:prstClr val="black"/>
                </a:solidFill>
              </a:rPr>
              <a:pPr/>
              <a:t>29-11-2019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 lIns="87910" tIns="43956" rIns="87910" bIns="43956"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9" y="6356359"/>
            <a:ext cx="2743200" cy="365125"/>
          </a:xfrm>
          <a:prstGeom prst="rect">
            <a:avLst/>
          </a:prstGeom>
        </p:spPr>
        <p:txBody>
          <a:bodyPr lIns="87910" tIns="43956" rIns="87910" bIns="43956"/>
          <a:lstStyle/>
          <a:p>
            <a:fld id="{C53D0383-0593-D645-9D38-71CA08D0D7F3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1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8" y="0"/>
            <a:ext cx="577660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8" y="2433638"/>
            <a:ext cx="5296644" cy="3522662"/>
          </a:xfrm>
          <a:prstGeom prst="rect">
            <a:avLst/>
          </a:prstGeom>
        </p:spPr>
        <p:txBody>
          <a:bodyPr lIns="91432" tIns="45716" rIns="91432" bIns="45716"/>
          <a:lstStyle>
            <a:lvl1pPr marL="457159" indent="-457159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1" y="445746"/>
            <a:ext cx="5357809" cy="1579468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800"/>
            <a:ext cx="3226676" cy="1993901"/>
          </a:xfrm>
          <a:prstGeom prst="rect">
            <a:avLst/>
          </a:prstGeom>
        </p:spPr>
        <p:txBody>
          <a:bodyPr lIns="91432" tIns="45716" rIns="91432" bIns="45716"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7" y="0"/>
            <a:ext cx="7942263" cy="59896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3" rIns="91348" bIns="45673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6" indent="0">
              <a:buNone/>
              <a:defRPr sz="2000"/>
            </a:lvl6pPr>
            <a:lvl7pPr marL="2742955" indent="0">
              <a:buNone/>
              <a:defRPr sz="2000"/>
            </a:lvl7pPr>
            <a:lvl8pPr marL="3200114" indent="0">
              <a:buNone/>
              <a:defRPr sz="2000"/>
            </a:lvl8pPr>
            <a:lvl9pPr marL="3657273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318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4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0" indent="-228580" algn="l" defTabSz="9143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39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898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057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16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375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4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0" indent="-228580" algn="l" defTabSz="9143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39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898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057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16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375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4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0" indent="-228580" algn="l" defTabSz="9143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39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898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057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16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375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-JRC-logo_horizontal_EN_pos_transparent-backgroun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61" y="6044584"/>
            <a:ext cx="2383470" cy="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6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084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227120" indent="-227120" algn="l" defTabSz="908485" rtl="0" eaLnBrk="1" latinLnBrk="0" hangingPunct="1">
        <a:lnSpc>
          <a:spcPct val="90000"/>
        </a:lnSpc>
        <a:spcBef>
          <a:spcPts val="995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62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602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848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088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330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572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814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057" indent="-227120" algn="l" defTabSz="908485" rtl="0" eaLnBrk="1" latinLnBrk="0" hangingPunct="1">
        <a:lnSpc>
          <a:spcPct val="90000"/>
        </a:lnSpc>
        <a:spcBef>
          <a:spcPts val="497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40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485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727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968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203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451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692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936" algn="l" defTabSz="908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6059234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80" indent="-228580" algn="l" defTabSz="91431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739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2898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057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216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375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3" indent="-228580" algn="l" defTabSz="91431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3657"/>
            <a:ext cx="12192000" cy="1518885"/>
          </a:xfrm>
        </p:spPr>
        <p:txBody>
          <a:bodyPr/>
          <a:lstStyle/>
          <a:p>
            <a:r>
              <a:rPr lang="en-GB" b="0" dirty="0" smtClean="0"/>
              <a:t>Smart Specialisation</a:t>
            </a:r>
            <a:br>
              <a:rPr lang="en-GB" b="0" dirty="0" smtClean="0"/>
            </a:br>
            <a:r>
              <a:rPr lang="en-GB" sz="4000" b="0" dirty="0" smtClean="0"/>
              <a:t>for Kiev city</a:t>
            </a:r>
            <a:br>
              <a:rPr lang="en-GB" sz="4000" b="0" dirty="0" smtClean="0"/>
            </a:br>
            <a:r>
              <a:rPr lang="en-GB" b="0" dirty="0" smtClean="0"/>
              <a:t> </a:t>
            </a:r>
            <a:r>
              <a:rPr lang="en-GB" sz="4000" b="0" i="1" dirty="0"/>
              <a:t/>
            </a:r>
            <a:br>
              <a:rPr lang="en-GB" sz="4000" b="0" i="1" dirty="0"/>
            </a:br>
            <a:endParaRPr lang="en-GB" sz="40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360" y="5203035"/>
            <a:ext cx="12192000" cy="356859"/>
          </a:xfrm>
        </p:spPr>
        <p:txBody>
          <a:bodyPr/>
          <a:lstStyle/>
          <a:p>
            <a:r>
              <a:rPr lang="en-US" dirty="0" smtClean="0"/>
              <a:t>Lina </a:t>
            </a:r>
            <a:r>
              <a:rPr lang="en-US" dirty="0" err="1" smtClean="0"/>
              <a:t>Stanionyte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708289"/>
            <a:ext cx="12192000" cy="494745"/>
          </a:xfrm>
        </p:spPr>
        <p:txBody>
          <a:bodyPr/>
          <a:lstStyle/>
          <a:p>
            <a:r>
              <a:rPr lang="en-US" dirty="0" smtClean="0"/>
              <a:t>Kiev, 29 November</a:t>
            </a:r>
            <a:r>
              <a:rPr lang="en-GB" dirty="0" smtClean="0"/>
              <a:t>,</a:t>
            </a:r>
            <a:r>
              <a:rPr lang="en-US" dirty="0" smtClean="0"/>
              <a:t> 2019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28" y="324004"/>
            <a:ext cx="1305184" cy="13051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64" y="53585"/>
            <a:ext cx="4196137" cy="1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6"/>
          <p:cNvSpPr/>
          <p:nvPr/>
        </p:nvSpPr>
        <p:spPr>
          <a:xfrm>
            <a:off x="-59140" y="1458476"/>
            <a:ext cx="12191999" cy="4489167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95" tIns="43948" rIns="87895" bIns="43948" rtlCol="0" anchor="ctr"/>
          <a:lstStyle/>
          <a:p>
            <a:pPr algn="ctr" defTabSz="913500"/>
            <a:endParaRPr lang="es-ES_tradnl" dirty="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12192000" cy="137083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95" tIns="43948" rIns="87895" bIns="43948" rtlCol="0" anchor="ctr"/>
          <a:lstStyle/>
          <a:p>
            <a:pPr algn="ctr" defTabSz="913500"/>
            <a:endParaRPr lang="nl-NL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59727" y="385236"/>
            <a:ext cx="12191999" cy="527772"/>
          </a:xfrm>
          <a:prstGeom prst="rect">
            <a:avLst/>
          </a:prstGeom>
        </p:spPr>
        <p:txBody>
          <a:bodyPr lIns="87895" tIns="43948" rIns="87895" bIns="43948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5255" lvl="2" algn="ctr" defTabSz="913500"/>
            <a:r>
              <a:rPr lang="en-GB" sz="3500" b="1" dirty="0" smtClean="0">
                <a:solidFill>
                  <a:prstClr val="white"/>
                </a:solidFill>
                <a:latin typeface="Verdana"/>
                <a:ea typeface="Arial" charset="0"/>
                <a:cs typeface="Verdana"/>
              </a:rPr>
              <a:t>Concept of </a:t>
            </a:r>
            <a:r>
              <a:rPr lang="en-GB" sz="3500" b="1" dirty="0">
                <a:solidFill>
                  <a:prstClr val="white"/>
                </a:solidFill>
                <a:latin typeface="Verdana"/>
                <a:ea typeface="Arial" charset="0"/>
                <a:cs typeface="Verdana"/>
              </a:rPr>
              <a:t>Smart Specialisation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" y="685213"/>
            <a:ext cx="12191999" cy="527772"/>
          </a:xfrm>
          <a:prstGeom prst="rect">
            <a:avLst/>
          </a:prstGeom>
        </p:spPr>
        <p:txBody>
          <a:bodyPr lIns="87895" tIns="43948" rIns="87895" bIns="43948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3500" lvl="2" defTabSz="913500"/>
            <a:endParaRPr lang="en-GB" sz="35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34" y="1212994"/>
            <a:ext cx="8700452" cy="10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7" y="3125104"/>
            <a:ext cx="589861" cy="5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27" y="3203675"/>
            <a:ext cx="589861" cy="5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4" y="4097939"/>
            <a:ext cx="599078" cy="5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580" y="3046524"/>
            <a:ext cx="3861747" cy="67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300" b="1" dirty="0">
                <a:solidFill>
                  <a:srgbClr val="093B37"/>
                </a:solidFill>
                <a:latin typeface="Verdana"/>
                <a:ea typeface="ＭＳ Ｐゴシック"/>
              </a:rPr>
              <a:t>Localisation</a:t>
            </a:r>
            <a:r>
              <a:rPr lang="en-GB" sz="2100" dirty="0">
                <a:solidFill>
                  <a:srgbClr val="093B37"/>
                </a:solidFill>
                <a:latin typeface="Verdana"/>
                <a:ea typeface="ＭＳ Ｐゴシック"/>
              </a:rPr>
              <a:t>: focused on territorial specificities </a:t>
            </a:r>
            <a:endParaRPr lang="en-GB" sz="21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1653" y="4048344"/>
            <a:ext cx="3960057" cy="1290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100" b="1" dirty="0">
                <a:solidFill>
                  <a:srgbClr val="093B37"/>
                </a:solidFill>
                <a:latin typeface="Verdana"/>
                <a:ea typeface="ＭＳ Ｐゴシック"/>
              </a:rPr>
              <a:t>Customisation</a:t>
            </a:r>
            <a:r>
              <a:rPr lang="en-GB" sz="2100" dirty="0">
                <a:solidFill>
                  <a:srgbClr val="093B37"/>
                </a:solidFill>
                <a:latin typeface="Verdana"/>
                <a:ea typeface="ＭＳ Ｐゴシック"/>
              </a:rPr>
              <a:t>: no "one size fits all" – adapted to local context and institutions</a:t>
            </a:r>
            <a:endParaRPr lang="en-GB" sz="2100" b="1" dirty="0">
              <a:solidFill>
                <a:srgbClr val="093B37"/>
              </a:solidFill>
              <a:latin typeface="Verdana"/>
              <a:ea typeface="ＭＳ Ｐゴシック"/>
            </a:endParaRPr>
          </a:p>
          <a:p>
            <a:pPr algn="just"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endParaRPr lang="en-GB" sz="21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0800" y="3142697"/>
            <a:ext cx="4232689" cy="996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300" b="1" dirty="0">
                <a:solidFill>
                  <a:srgbClr val="093B37"/>
                </a:solidFill>
                <a:latin typeface="Verdana"/>
                <a:ea typeface="ＭＳ Ｐゴシック"/>
              </a:rPr>
              <a:t>Prioritisation</a:t>
            </a:r>
            <a:r>
              <a:rPr lang="en-GB" sz="2100" dirty="0">
                <a:solidFill>
                  <a:srgbClr val="093B37"/>
                </a:solidFill>
                <a:latin typeface="Verdana"/>
                <a:ea typeface="ＭＳ Ｐゴシック"/>
              </a:rPr>
              <a:t>: targeting most promising potential for development/transformation</a:t>
            </a:r>
            <a:endParaRPr lang="en-GB" sz="21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8505" y="4370142"/>
            <a:ext cx="4254988" cy="67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300" b="1" dirty="0">
                <a:solidFill>
                  <a:srgbClr val="093B37"/>
                </a:solidFill>
                <a:latin typeface="Verdana"/>
                <a:ea typeface="ＭＳ Ｐゴシック"/>
              </a:rPr>
              <a:t>Mobilisation</a:t>
            </a:r>
            <a:r>
              <a:rPr lang="en-GB" sz="2100" dirty="0">
                <a:solidFill>
                  <a:srgbClr val="093B37"/>
                </a:solidFill>
                <a:latin typeface="Verdana"/>
                <a:ea typeface="ＭＳ Ｐゴシック"/>
              </a:rPr>
              <a:t>: involving public and private stakeholders</a:t>
            </a:r>
            <a:endParaRPr lang="en-GB" sz="2100" b="1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326" y="2356465"/>
            <a:ext cx="10423952" cy="52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781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300" i="1" dirty="0">
                <a:solidFill>
                  <a:srgbClr val="093B37"/>
                </a:solidFill>
                <a:latin typeface="Verdana"/>
                <a:ea typeface="ＭＳ Ｐゴシック"/>
              </a:rPr>
              <a:t>Setting transformative agendas relying on </a:t>
            </a:r>
            <a:r>
              <a:rPr lang="en-GB" sz="2300" b="1" i="1" dirty="0">
                <a:solidFill>
                  <a:srgbClr val="093B37"/>
                </a:solidFill>
                <a:latin typeface="Verdana"/>
                <a:ea typeface="ＭＳ Ｐゴシック"/>
              </a:rPr>
              <a:t>four main features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99" y="3423832"/>
            <a:ext cx="935671" cy="1287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91857" y="5403629"/>
            <a:ext cx="552995" cy="317570"/>
          </a:xfrm>
          <a:prstGeom prst="rightArrow">
            <a:avLst/>
          </a:prstGeom>
          <a:solidFill>
            <a:srgbClr val="E367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895" tIns="43948" rIns="87895" bIns="43948" rtlCol="0" anchor="ctr"/>
          <a:lstStyle/>
          <a:p>
            <a:pPr algn="ctr" defTabSz="9135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202" y="5396229"/>
            <a:ext cx="10760357" cy="322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2100" b="1" dirty="0">
                <a:solidFill>
                  <a:srgbClr val="093B37"/>
                </a:solidFill>
                <a:latin typeface="Verdana"/>
                <a:ea typeface="ＭＳ Ｐゴシック"/>
              </a:rPr>
              <a:t>Combining evidence-based and community-based knowledge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341" y="6061050"/>
            <a:ext cx="84331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1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800" dirty="0">
                <a:solidFill>
                  <a:srgbClr val="093B37"/>
                </a:solidFill>
                <a:latin typeface="Verdana"/>
                <a:ea typeface="ＭＳ Ｐゴシック"/>
              </a:rPr>
              <a:t>Sources: all pictures, European Commission; bottom right picture, </a:t>
            </a:r>
            <a:r>
              <a:rPr lang="en-GB" sz="800" dirty="0" err="1">
                <a:solidFill>
                  <a:srgbClr val="093B37"/>
                </a:solidFill>
                <a:latin typeface="Verdana"/>
                <a:ea typeface="ＭＳ Ｐゴシック"/>
              </a:rPr>
              <a:t>osame</a:t>
            </a:r>
            <a:r>
              <a:rPr lang="en-GB" sz="800" dirty="0">
                <a:solidFill>
                  <a:srgbClr val="093B37"/>
                </a:solidFill>
                <a:latin typeface="Verdana"/>
                <a:ea typeface="ＭＳ Ｐゴシック"/>
              </a:rPr>
              <a:t>, © Adobe Stock, 2018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26" y="4421138"/>
            <a:ext cx="587262" cy="5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/>
              <a:t>Why smart specialisation for cities</a:t>
            </a:r>
            <a:endParaRPr lang="lt-L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4390" y="1765300"/>
            <a:ext cx="11302010" cy="3614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To benefit from </a:t>
            </a:r>
            <a:r>
              <a:rPr lang="en-GB" sz="2400" b="1" dirty="0" smtClean="0"/>
              <a:t>rich ecosystems </a:t>
            </a:r>
            <a:r>
              <a:rPr lang="en-GB" sz="2400" dirty="0" smtClean="0"/>
              <a:t>to boost urban agendas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400" dirty="0" smtClean="0"/>
              <a:t>Entrepreneurial </a:t>
            </a:r>
            <a:r>
              <a:rPr lang="en-GB" sz="2400" dirty="0"/>
              <a:t>discovery process helps </a:t>
            </a:r>
            <a:r>
              <a:rPr lang="en-GB" sz="2400" b="1" dirty="0"/>
              <a:t>to activate business</a:t>
            </a:r>
            <a:endParaRPr lang="lt-LT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To have transitions towards </a:t>
            </a:r>
            <a:r>
              <a:rPr lang="en-GB" sz="2400" b="1" dirty="0" smtClean="0"/>
              <a:t>knowledge based economy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S3 works as a driver to promote economic development with </a:t>
            </a:r>
            <a:r>
              <a:rPr lang="en-GB" sz="2400" b="1" dirty="0" smtClean="0"/>
              <a:t>better focus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Prioritisation helps to rethink and to </a:t>
            </a:r>
            <a:r>
              <a:rPr lang="en-GB" sz="2400" b="1" dirty="0" smtClean="0"/>
              <a:t>refine policy mix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Helps to refine and better focus: </a:t>
            </a:r>
            <a:r>
              <a:rPr lang="en-GB" sz="2400" b="1" dirty="0"/>
              <a:t>c</a:t>
            </a:r>
            <a:r>
              <a:rPr lang="en-GB" sz="2400" b="1" dirty="0" smtClean="0"/>
              <a:t>luster policies, entrepreneurship, spatial planning, attraction of investment and talent</a:t>
            </a:r>
          </a:p>
        </p:txBody>
      </p:sp>
    </p:spTree>
    <p:extLst>
      <p:ext uri="{BB962C8B-B14F-4D97-AF65-F5344CB8AC3E}">
        <p14:creationId xmlns:p14="http://schemas.microsoft.com/office/powerpoint/2010/main" val="18698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b="1" dirty="0" err="1"/>
              <a:t>Concept</a:t>
            </a:r>
            <a:r>
              <a:rPr lang="pl-PL" b="1" dirty="0"/>
              <a:t> of smart </a:t>
            </a:r>
            <a:r>
              <a:rPr lang="pl-PL" b="1" dirty="0" err="1"/>
              <a:t>specialisation</a:t>
            </a:r>
            <a:r>
              <a:rPr lang="pl-PL" b="1" dirty="0"/>
              <a:t> 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 bwMode="auto">
          <a:xfrm>
            <a:off x="6434182" y="4293096"/>
            <a:ext cx="1944216" cy="1512168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Łącznik prosty ze strzałką 5"/>
          <p:cNvCxnSpPr/>
          <p:nvPr/>
        </p:nvCxnSpPr>
        <p:spPr bwMode="auto">
          <a:xfrm flipH="1">
            <a:off x="3625871" y="4365104"/>
            <a:ext cx="1728192" cy="1512168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Łącznik prosty ze strzałką 6"/>
          <p:cNvCxnSpPr/>
          <p:nvPr/>
        </p:nvCxnSpPr>
        <p:spPr bwMode="auto">
          <a:xfrm flipH="1" flipV="1">
            <a:off x="3625871" y="2132856"/>
            <a:ext cx="1728192" cy="1296144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Łącznik prosty ze strzałką 7"/>
          <p:cNvCxnSpPr/>
          <p:nvPr/>
        </p:nvCxnSpPr>
        <p:spPr bwMode="auto">
          <a:xfrm flipV="1">
            <a:off x="6290166" y="2060848"/>
            <a:ext cx="1872208" cy="1440160"/>
          </a:xfrm>
          <a:prstGeom prst="straightConnector1">
            <a:avLst/>
          </a:prstGeom>
          <a:noFill/>
          <a:ln w="762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2946412"/>
              </p:ext>
            </p:extLst>
          </p:nvPr>
        </p:nvGraphicFramePr>
        <p:xfrm>
          <a:off x="1465630" y="1052736"/>
          <a:ext cx="882047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0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4803"/>
          <a:stretch/>
        </p:blipFill>
        <p:spPr bwMode="auto">
          <a:xfrm>
            <a:off x="5351158" y="2996952"/>
            <a:ext cx="1171636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PoleTekstowe 10"/>
          <p:cNvSpPr txBox="1"/>
          <p:nvPr/>
        </p:nvSpPr>
        <p:spPr>
          <a:xfrm>
            <a:off x="8090366" y="1459923"/>
            <a:ext cx="2016224" cy="11879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Niches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to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compete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on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international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markets</a:t>
            </a:r>
            <a:endParaRPr lang="pl-PL" sz="1600" b="1" dirty="0">
              <a:solidFill>
                <a:srgbClr val="164194"/>
              </a:solidFill>
              <a:latin typeface="Verdana"/>
              <a:cs typeface="Verdana"/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1609646" y="1493762"/>
            <a:ext cx="2016224" cy="9137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Opportunities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to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move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up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the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value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chains</a:t>
            </a:r>
            <a:endParaRPr lang="pl-PL" sz="1600" b="1" dirty="0">
              <a:solidFill>
                <a:srgbClr val="164194"/>
              </a:solidFill>
              <a:latin typeface="Verdana"/>
              <a:cs typeface="Verdana"/>
            </a:endParaRPr>
          </a:p>
        </p:txBody>
      </p:sp>
      <p:sp>
        <p:nvSpPr>
          <p:cNvPr id="13" name="PoleTekstowe 12"/>
          <p:cNvSpPr txBox="1"/>
          <p:nvPr/>
        </p:nvSpPr>
        <p:spPr>
          <a:xfrm>
            <a:off x="1609646" y="5424696"/>
            <a:ext cx="2016224" cy="9137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Adding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value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to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existing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activities</a:t>
            </a:r>
            <a:endParaRPr lang="pl-PL" sz="1600" b="1" dirty="0">
              <a:solidFill>
                <a:srgbClr val="164194"/>
              </a:solidFill>
              <a:latin typeface="Verdana"/>
              <a:cs typeface="Verdana"/>
            </a:endParaRPr>
          </a:p>
        </p:txBody>
      </p:sp>
      <p:sp>
        <p:nvSpPr>
          <p:cNvPr id="14" name="PoleTekstowe 13"/>
          <p:cNvSpPr txBox="1"/>
          <p:nvPr/>
        </p:nvSpPr>
        <p:spPr>
          <a:xfrm>
            <a:off x="8379648" y="5424694"/>
            <a:ext cx="2016224" cy="63966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Create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new</a:t>
            </a:r>
            <a:r>
              <a:rPr lang="pl-PL" sz="1600" b="1" dirty="0">
                <a:solidFill>
                  <a:srgbClr val="164194"/>
                </a:solidFill>
                <a:latin typeface="Verdana"/>
                <a:cs typeface="Verdana"/>
              </a:rPr>
              <a:t> </a:t>
            </a:r>
            <a:r>
              <a:rPr lang="pl-PL" sz="1600" b="1" dirty="0" err="1">
                <a:solidFill>
                  <a:srgbClr val="164194"/>
                </a:solidFill>
                <a:latin typeface="Verdana"/>
                <a:cs typeface="Verdana"/>
              </a:rPr>
              <a:t>solutions</a:t>
            </a:r>
            <a:endParaRPr lang="pl-PL" sz="1600" b="1" dirty="0">
              <a:solidFill>
                <a:srgbClr val="16419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60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12192000" cy="137083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6" tIns="43964" rIns="87926" bIns="43964" rtlCol="0" anchor="ctr"/>
          <a:lstStyle/>
          <a:p>
            <a:pPr algn="ctr" defTabSz="913827"/>
            <a:endParaRPr lang="nl-NL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" y="685213"/>
            <a:ext cx="12191999" cy="527772"/>
          </a:xfrm>
          <a:prstGeom prst="rect">
            <a:avLst/>
          </a:prstGeom>
        </p:spPr>
        <p:txBody>
          <a:bodyPr lIns="87926" tIns="43964" rIns="87926" bIns="43964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3827" lvl="2" defTabSz="913827"/>
            <a:endParaRPr lang="en-GB" sz="35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731" y="339869"/>
            <a:ext cx="12191999" cy="527772"/>
          </a:xfrm>
          <a:prstGeom prst="rect">
            <a:avLst/>
          </a:prstGeom>
        </p:spPr>
        <p:txBody>
          <a:bodyPr lIns="87926" tIns="43964" rIns="87926" bIns="43964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5405" lvl="2" algn="ctr" defTabSz="913827"/>
            <a:r>
              <a:rPr lang="en-GB" sz="2600" b="1" dirty="0">
                <a:solidFill>
                  <a:prstClr val="white"/>
                </a:solidFill>
                <a:latin typeface="Verdana"/>
                <a:ea typeface="Arial" charset="0"/>
                <a:cs typeface="Verdana"/>
              </a:rPr>
              <a:t>Smart Specialisation, </a:t>
            </a:r>
            <a:r>
              <a:rPr lang="en-US" sz="2600" b="1" dirty="0">
                <a:solidFill>
                  <a:prstClr val="white"/>
                </a:solidFill>
                <a:latin typeface="Verdana"/>
                <a:ea typeface="Arial" charset="0"/>
                <a:cs typeface="Verdana"/>
              </a:rPr>
              <a:t>What's special in the S3 approach?</a:t>
            </a:r>
            <a:endParaRPr lang="en-GB" sz="2600" b="1" dirty="0">
              <a:solidFill>
                <a:prstClr val="white"/>
              </a:solidFill>
              <a:latin typeface="Verdana"/>
              <a:ea typeface="Arial" charset="0"/>
              <a:cs typeface="Verdana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88" y="4168769"/>
            <a:ext cx="2545441" cy="15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7" y="1384883"/>
            <a:ext cx="2345644" cy="25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973123" y="1480961"/>
            <a:ext cx="6226559" cy="2374754"/>
          </a:xfrm>
          <a:prstGeom prst="rect">
            <a:avLst/>
          </a:prstGeom>
          <a:noFill/>
        </p:spPr>
        <p:txBody>
          <a:bodyPr wrap="square" lIns="87926" tIns="43964" rIns="87926" bIns="43964" rtlCol="0">
            <a:spAutoFit/>
          </a:bodyPr>
          <a:lstStyle/>
          <a:p>
            <a:pPr defTabSz="879274" fontAlgn="base">
              <a:spcBef>
                <a:spcPct val="0"/>
              </a:spcBef>
              <a:spcAft>
                <a:spcPct val="0"/>
              </a:spcAft>
            </a:pPr>
            <a:r>
              <a:rPr lang="en-GB" sz="1900" b="1" dirty="0">
                <a:solidFill>
                  <a:srgbClr val="004494"/>
                </a:solidFill>
                <a:latin typeface="Verdana"/>
                <a:ea typeface="ＭＳ Ｐゴシック"/>
                <a:cs typeface="ＭＳ Ｐゴシック" charset="0"/>
              </a:rPr>
              <a:t>Not a "Neutral" Policy</a:t>
            </a:r>
          </a:p>
          <a:p>
            <a:pPr defTabSz="879274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solidFill>
                <a:srgbClr val="16349F"/>
              </a:solidFill>
              <a:latin typeface="Verdana" pitchFamily="34" charset="0"/>
              <a:ea typeface="ＭＳ Ｐゴシック"/>
            </a:endParaRPr>
          </a:p>
          <a:p>
            <a:pPr marL="274770" indent="-274770" defTabSz="879274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supports </a:t>
            </a:r>
            <a:r>
              <a:rPr lang="en-GB" sz="1900" b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selective intervention</a:t>
            </a: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, not only horizontal measures that cut across the whole economy</a:t>
            </a:r>
          </a:p>
          <a:p>
            <a:pPr marL="274770" indent="-274770" defTabSz="879274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requires identifying a </a:t>
            </a:r>
            <a:r>
              <a:rPr lang="en-GB" sz="1900" b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limited number of priorities </a:t>
            </a: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and concentrating investment on them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1531" y="4362033"/>
            <a:ext cx="7956435" cy="1377955"/>
          </a:xfrm>
          <a:prstGeom prst="rect">
            <a:avLst/>
          </a:prstGeom>
          <a:noFill/>
        </p:spPr>
        <p:txBody>
          <a:bodyPr wrap="square" lIns="87926" tIns="43964" rIns="87926" bIns="43964" rtlCol="0">
            <a:spAutoFit/>
          </a:bodyPr>
          <a:lstStyle/>
          <a:p>
            <a:pPr defTabSz="879274" fontAlgn="base">
              <a:spcBef>
                <a:spcPct val="0"/>
              </a:spcBef>
              <a:spcAft>
                <a:spcPct val="0"/>
              </a:spcAft>
            </a:pPr>
            <a:r>
              <a:rPr lang="en-GB" sz="1900" b="1" dirty="0">
                <a:solidFill>
                  <a:srgbClr val="004494"/>
                </a:solidFill>
                <a:latin typeface="Verdana"/>
                <a:ea typeface="ＭＳ Ｐゴシック"/>
                <a:cs typeface="ＭＳ Ｐゴシック" charset="0"/>
              </a:rPr>
              <a:t>Choices Based on "Entrepreneurial" Knowledge</a:t>
            </a:r>
          </a:p>
          <a:p>
            <a:pPr defTabSz="879274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16349F"/>
              </a:solidFill>
              <a:latin typeface="Verdana" pitchFamily="34" charset="0"/>
              <a:ea typeface="ＭＳ Ｐゴシック"/>
            </a:endParaRPr>
          </a:p>
          <a:p>
            <a:pPr marL="274770" indent="-274770" defTabSz="879274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No central and omniscient planner</a:t>
            </a:r>
          </a:p>
          <a:p>
            <a:pPr marL="274770" indent="-274770" defTabSz="879274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Use the (tacit) knowledge of the actors</a:t>
            </a:r>
          </a:p>
          <a:p>
            <a:pPr marL="274770" indent="-274770" defTabSz="879274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900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Interactive process of </a:t>
            </a:r>
            <a:r>
              <a:rPr lang="en-GB" sz="1900" b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knowledge exchange and creation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4126" y="6280830"/>
            <a:ext cx="6201198" cy="293186"/>
          </a:xfrm>
          <a:prstGeom prst="rect">
            <a:avLst/>
          </a:prstGeom>
          <a:noFill/>
        </p:spPr>
        <p:txBody>
          <a:bodyPr wrap="square" lIns="87926" tIns="43964" rIns="87926" bIns="43964" rtlCol="0">
            <a:spAutoFit/>
          </a:bodyPr>
          <a:lstStyle/>
          <a:p>
            <a:pPr defTabSz="879274" fontAlgn="base">
              <a:spcBef>
                <a:spcPct val="0"/>
              </a:spcBef>
              <a:spcAft>
                <a:spcPct val="0"/>
              </a:spcAft>
            </a:pPr>
            <a:r>
              <a:rPr lang="en-GB" sz="1300" i="1" dirty="0" err="1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Hausmann</a:t>
            </a:r>
            <a:r>
              <a:rPr lang="en-GB" sz="1300" i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 and </a:t>
            </a:r>
            <a:r>
              <a:rPr lang="en-GB" sz="1300" i="1" dirty="0" err="1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Rodrik</a:t>
            </a:r>
            <a:r>
              <a:rPr lang="en-GB" sz="1300" i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 2003; Foray and </a:t>
            </a:r>
            <a:r>
              <a:rPr lang="en-GB" sz="1300" i="1" dirty="0" err="1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Goenaga</a:t>
            </a:r>
            <a:r>
              <a:rPr lang="en-GB" sz="1300" i="1" dirty="0">
                <a:solidFill>
                  <a:srgbClr val="16349F"/>
                </a:solidFill>
                <a:latin typeface="Verdana" pitchFamily="34" charset="0"/>
                <a:ea typeface="ＭＳ Ｐゴシック"/>
              </a:rPr>
              <a:t> 2013; Foray 2015</a:t>
            </a:r>
          </a:p>
        </p:txBody>
      </p:sp>
    </p:spTree>
    <p:extLst>
      <p:ext uri="{BB962C8B-B14F-4D97-AF65-F5344CB8AC3E}">
        <p14:creationId xmlns:p14="http://schemas.microsoft.com/office/powerpoint/2010/main" val="289972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445746"/>
            <a:ext cx="11440864" cy="993310"/>
          </a:xfrm>
        </p:spPr>
        <p:txBody>
          <a:bodyPr/>
          <a:lstStyle/>
          <a:p>
            <a:r>
              <a:rPr lang="en-US" b="1" dirty="0" smtClean="0"/>
              <a:t>Smart </a:t>
            </a:r>
            <a:r>
              <a:rPr lang="en-US" b="1" dirty="0" err="1" smtClean="0"/>
              <a:t>Specialisation</a:t>
            </a:r>
            <a:r>
              <a:rPr lang="en-US" b="1" dirty="0" smtClean="0"/>
              <a:t> in Eastern Partnership</a:t>
            </a:r>
            <a:endParaRPr lang="en-US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5106"/>
            <a:ext cx="9118600" cy="44196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9771239" y="1905246"/>
            <a:ext cx="2065162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pl-PL" b="1" dirty="0" smtClean="0">
                <a:latin typeface="Verdana"/>
                <a:cs typeface="Verdana"/>
              </a:rPr>
              <a:t>Advanced:</a:t>
            </a:r>
          </a:p>
          <a:p>
            <a:pPr marL="285724" indent="-285724">
              <a:buFont typeface="Arial"/>
              <a:buChar char="•"/>
            </a:pPr>
            <a:r>
              <a:rPr lang="pl-PL" dirty="0" err="1" smtClean="0">
                <a:latin typeface="Verdana"/>
                <a:cs typeface="Verdana"/>
              </a:rPr>
              <a:t>Ukraine</a:t>
            </a:r>
            <a:endParaRPr lang="pl-PL" dirty="0" smtClean="0">
              <a:latin typeface="Verdana"/>
              <a:cs typeface="Verdana"/>
            </a:endParaRPr>
          </a:p>
          <a:p>
            <a:pPr marL="285724" indent="-285724">
              <a:buFont typeface="Arial"/>
              <a:buChar char="•"/>
            </a:pPr>
            <a:r>
              <a:rPr lang="pl-PL" dirty="0" err="1" smtClean="0">
                <a:latin typeface="Verdana"/>
                <a:cs typeface="Verdana"/>
              </a:rPr>
              <a:t>Moldova</a:t>
            </a:r>
            <a:endParaRPr lang="pl-PL" dirty="0" smtClean="0">
              <a:latin typeface="Verdana"/>
              <a:cs typeface="Verdana"/>
            </a:endParaRPr>
          </a:p>
          <a:p>
            <a:endParaRPr lang="pl-PL" dirty="0" smtClean="0">
              <a:latin typeface="Verdana"/>
              <a:cs typeface="Verdana"/>
            </a:endParaRPr>
          </a:p>
          <a:p>
            <a:r>
              <a:rPr lang="pl-PL" b="1" dirty="0" err="1" smtClean="0">
                <a:latin typeface="Verdana"/>
                <a:cs typeface="Verdana"/>
              </a:rPr>
              <a:t>Starting</a:t>
            </a:r>
            <a:r>
              <a:rPr lang="pl-PL" b="1" dirty="0" smtClean="0">
                <a:latin typeface="Verdana"/>
                <a:cs typeface="Verdana"/>
              </a:rPr>
              <a:t>:</a:t>
            </a:r>
            <a:endParaRPr lang="pl-PL" b="1" dirty="0">
              <a:latin typeface="Verdana"/>
              <a:cs typeface="Verdana"/>
            </a:endParaRPr>
          </a:p>
          <a:p>
            <a:pPr marL="285724" indent="-285724">
              <a:buFont typeface="Arial"/>
              <a:buChar char="•"/>
            </a:pPr>
            <a:r>
              <a:rPr lang="pl-PL" dirty="0" smtClean="0">
                <a:latin typeface="Verdana"/>
                <a:cs typeface="Verdana"/>
              </a:rPr>
              <a:t>Georgia</a:t>
            </a:r>
            <a:endParaRPr lang="pl-PL" dirty="0">
              <a:latin typeface="Verdana"/>
              <a:cs typeface="Verdana"/>
            </a:endParaRPr>
          </a:p>
          <a:p>
            <a:pPr marL="285724" indent="-285724">
              <a:buFont typeface="Arial"/>
              <a:buChar char="•"/>
            </a:pPr>
            <a:r>
              <a:rPr lang="pl-PL" dirty="0" err="1" smtClean="0">
                <a:latin typeface="Verdana"/>
                <a:cs typeface="Verdana"/>
              </a:rPr>
              <a:t>Belarus</a:t>
            </a:r>
            <a:endParaRPr lang="pl-PL" dirty="0" smtClean="0">
              <a:latin typeface="Verdana"/>
              <a:cs typeface="Verdana"/>
            </a:endParaRPr>
          </a:p>
          <a:p>
            <a:pPr marL="285724" indent="-285724">
              <a:buFont typeface="Arial"/>
              <a:buChar char="•"/>
            </a:pPr>
            <a:endParaRPr lang="pl-PL" dirty="0">
              <a:latin typeface="Verdana"/>
              <a:cs typeface="Verdana"/>
            </a:endParaRPr>
          </a:p>
          <a:p>
            <a:r>
              <a:rPr lang="pl-PL" b="1" dirty="0" smtClean="0">
                <a:latin typeface="Verdana"/>
                <a:cs typeface="Verdana"/>
              </a:rPr>
              <a:t>First </a:t>
            </a:r>
            <a:r>
              <a:rPr lang="pl-PL" b="1" dirty="0" err="1" smtClean="0">
                <a:latin typeface="Verdana"/>
                <a:cs typeface="Verdana"/>
              </a:rPr>
              <a:t>interest</a:t>
            </a:r>
            <a:r>
              <a:rPr lang="pl-PL" b="1" dirty="0" smtClean="0">
                <a:latin typeface="Verdana"/>
                <a:cs typeface="Verdana"/>
              </a:rPr>
              <a:t>:</a:t>
            </a:r>
          </a:p>
          <a:p>
            <a:pPr marL="285724" indent="-285724">
              <a:buFont typeface="Arial"/>
              <a:buChar char="•"/>
            </a:pPr>
            <a:r>
              <a:rPr lang="pl-PL" dirty="0" smtClean="0">
                <a:latin typeface="Verdana"/>
                <a:cs typeface="Verdana"/>
              </a:rPr>
              <a:t>Armenia</a:t>
            </a:r>
            <a:endParaRPr lang="pl-PL" dirty="0">
              <a:latin typeface="Verdana"/>
              <a:cs typeface="Verdana"/>
            </a:endParaRPr>
          </a:p>
          <a:p>
            <a:endParaRPr lang="pl-PL" dirty="0"/>
          </a:p>
        </p:txBody>
      </p:sp>
      <p:pic>
        <p:nvPicPr>
          <p:cNvPr id="5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5106"/>
            <a:ext cx="9118600" cy="4419600"/>
          </a:xfrm>
          <a:prstGeom prst="rect">
            <a:avLst/>
          </a:prstGeom>
        </p:spPr>
      </p:pic>
      <p:pic>
        <p:nvPicPr>
          <p:cNvPr id="6" name="Obraz 2"/>
          <p:cNvPicPr/>
          <p:nvPr/>
        </p:nvPicPr>
        <p:blipFill rotWithShape="1">
          <a:blip r:embed="rId2"/>
          <a:srcRect l="44119" t="2892" r="37783" b="64105"/>
          <a:stretch/>
        </p:blipFill>
        <p:spPr bwMode="auto">
          <a:xfrm>
            <a:off x="3859777" y="1265105"/>
            <a:ext cx="2952115" cy="2609850"/>
          </a:xfrm>
          <a:prstGeom prst="rect">
            <a:avLst/>
          </a:prstGeom>
          <a:ln>
            <a:solidFill>
              <a:schemeClr val="accent1">
                <a:alpha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02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445746"/>
            <a:ext cx="10896600" cy="993310"/>
          </a:xfrm>
        </p:spPr>
        <p:txBody>
          <a:bodyPr/>
          <a:lstStyle/>
          <a:p>
            <a:r>
              <a:rPr lang="en-US" b="1" dirty="0" smtClean="0"/>
              <a:t>S3 Framework for Enlargement and </a:t>
            </a:r>
            <a:r>
              <a:rPr lang="en-US" b="1" dirty="0" err="1" smtClean="0"/>
              <a:t>Neighbourhood</a:t>
            </a:r>
            <a:r>
              <a:rPr lang="en-US" b="1" dirty="0" smtClean="0"/>
              <a:t> Countries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1668468"/>
              </p:ext>
            </p:extLst>
          </p:nvPr>
        </p:nvGraphicFramePr>
        <p:xfrm>
          <a:off x="395536" y="980729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760" y="5001846"/>
            <a:ext cx="1144288" cy="12055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lIns="91432" tIns="45716" rIns="91432" bIns="45716" rtlCol="0">
            <a:spAutoFit/>
          </a:bodyPr>
          <a:lstStyle/>
          <a:p>
            <a:r>
              <a:rPr lang="pl-PL" b="1" dirty="0" err="1" smtClean="0">
                <a:solidFill>
                  <a:prstClr val="black"/>
                </a:solidFill>
                <a:latin typeface="Arial"/>
              </a:rPr>
              <a:t>Moldova</a:t>
            </a:r>
            <a:endParaRPr lang="pl-PL" b="1" dirty="0" smtClean="0">
              <a:solidFill>
                <a:prstClr val="black"/>
              </a:solidFill>
              <a:latin typeface="Arial"/>
            </a:endParaRPr>
          </a:p>
          <a:p>
            <a:r>
              <a:rPr lang="pl-PL" b="1" dirty="0" err="1" smtClean="0">
                <a:solidFill>
                  <a:prstClr val="black"/>
                </a:solidFill>
                <a:latin typeface="Arial"/>
              </a:rPr>
              <a:t>Ukraine</a:t>
            </a:r>
            <a:endParaRPr lang="pl-PL" b="1" dirty="0">
              <a:solidFill>
                <a:prstClr val="black"/>
              </a:solidFill>
              <a:latin typeface="Arial"/>
            </a:endParaRPr>
          </a:p>
          <a:p>
            <a:r>
              <a:rPr lang="pl-PL" b="1" dirty="0" smtClean="0">
                <a:solidFill>
                  <a:prstClr val="black"/>
                </a:solidFill>
                <a:latin typeface="Arial"/>
              </a:rPr>
              <a:t>Georgia</a:t>
            </a:r>
          </a:p>
          <a:p>
            <a:r>
              <a:rPr lang="pl-PL" b="1" dirty="0" err="1" smtClean="0">
                <a:solidFill>
                  <a:prstClr val="black"/>
                </a:solidFill>
                <a:latin typeface="Arial"/>
              </a:rPr>
              <a:t>Belarus</a:t>
            </a:r>
            <a:endParaRPr lang="en-GB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7320" y="5172610"/>
            <a:ext cx="1144288" cy="648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lIns="91432" tIns="45716" rIns="91432" bIns="45716" rtlCol="0">
            <a:spAutoFit/>
          </a:bodyPr>
          <a:lstStyle/>
          <a:p>
            <a:r>
              <a:rPr lang="pl-PL" b="1" dirty="0" err="1">
                <a:solidFill>
                  <a:prstClr val="black"/>
                </a:solidFill>
                <a:latin typeface="Arial"/>
              </a:rPr>
              <a:t>Moldova</a:t>
            </a:r>
            <a:endParaRPr lang="pl-PL" b="1" dirty="0">
              <a:solidFill>
                <a:prstClr val="black"/>
              </a:solidFill>
              <a:latin typeface="Arial"/>
            </a:endParaRPr>
          </a:p>
          <a:p>
            <a:r>
              <a:rPr lang="pl-PL" b="1" dirty="0" err="1">
                <a:solidFill>
                  <a:prstClr val="black"/>
                </a:solidFill>
                <a:latin typeface="Arial"/>
              </a:rPr>
              <a:t>Ukraine</a:t>
            </a:r>
            <a:endParaRPr lang="pl-PL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3030" y="3770530"/>
            <a:ext cx="1144288" cy="6484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lIns="91432" tIns="45716" rIns="91432" bIns="45716" rtlCol="0">
            <a:spAutoFit/>
          </a:bodyPr>
          <a:lstStyle/>
          <a:p>
            <a:r>
              <a:rPr lang="pl-PL" b="1" dirty="0" err="1">
                <a:solidFill>
                  <a:prstClr val="black"/>
                </a:solidFill>
                <a:latin typeface="Arial"/>
              </a:rPr>
              <a:t>Moldova</a:t>
            </a:r>
            <a:endParaRPr lang="pl-PL" b="1" dirty="0">
              <a:solidFill>
                <a:prstClr val="black"/>
              </a:solidFill>
              <a:latin typeface="Arial"/>
            </a:endParaRPr>
          </a:p>
          <a:p>
            <a:r>
              <a:rPr lang="pl-PL" b="1" dirty="0" err="1">
                <a:solidFill>
                  <a:prstClr val="black"/>
                </a:solidFill>
                <a:latin typeface="Arial"/>
              </a:rPr>
              <a:t>Ukraine</a:t>
            </a:r>
            <a:endParaRPr lang="pl-PL" b="1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940040" y="4093695"/>
            <a:ext cx="41299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789150" y="5444190"/>
            <a:ext cx="41299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91205" y="5632935"/>
            <a:ext cx="41299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9800" y="552046"/>
            <a:ext cx="10896600" cy="993310"/>
          </a:xfrm>
        </p:spPr>
        <p:txBody>
          <a:bodyPr/>
          <a:lstStyle/>
          <a:p>
            <a:r>
              <a:rPr lang="en-US" b="1" dirty="0"/>
              <a:t>Recent developments - Ukraine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043882" y="2731324"/>
            <a:ext cx="3737429" cy="3503219"/>
          </a:xfrm>
          <a:prstGeom prst="rect">
            <a:avLst/>
          </a:prstGeom>
          <a:solidFill>
            <a:srgbClr val="D0FFB9"/>
          </a:solidFill>
        </p:spPr>
        <p:txBody>
          <a:bodyPr lIns="91432" tIns="45716" rIns="91432" bIns="4571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EU experts + National S3 team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 missions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administrations -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Regions and Kiev city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-received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approx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250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 reached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297" y="1545357"/>
            <a:ext cx="11772407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/>
            <a:r>
              <a:rPr lang="en-GB" sz="2400" b="1" dirty="0">
                <a:solidFill>
                  <a:srgbClr val="70AD47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Capacity building expert support in the regions for developing smart specialisation frameworks</a:t>
            </a: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September – November, 2019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 descr="C:\Users\Lina\Desktop\Week of Regions EaPWorkshop\new map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" b="12548"/>
          <a:stretch/>
        </p:blipFill>
        <p:spPr bwMode="auto">
          <a:xfrm>
            <a:off x="797295" y="2840910"/>
            <a:ext cx="6721434" cy="3515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84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 descr="99-998545_people-in-a-network-network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3" b="24933"/>
          <a:stretch>
            <a:fillRect/>
          </a:stretch>
        </p:blipFill>
        <p:spPr>
          <a:xfrm>
            <a:off x="0" y="3149601"/>
            <a:ext cx="12192000" cy="2182421"/>
          </a:xfrm>
        </p:spPr>
      </p:pic>
      <p:sp>
        <p:nvSpPr>
          <p:cNvPr id="6" name="PoleTekstowe 5"/>
          <p:cNvSpPr txBox="1"/>
          <p:nvPr/>
        </p:nvSpPr>
        <p:spPr>
          <a:xfrm>
            <a:off x="344385" y="5574140"/>
            <a:ext cx="11590317" cy="83099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l-PL" sz="2400" b="1" i="1" dirty="0" err="1">
                <a:solidFill>
                  <a:srgbClr val="002060"/>
                </a:solidFill>
                <a:latin typeface="Verdana"/>
                <a:cs typeface="Verdana"/>
              </a:rPr>
              <a:t>Improved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pl-PL" sz="2400" b="1" i="1" dirty="0" err="1">
                <a:solidFill>
                  <a:srgbClr val="002060"/>
                </a:solidFill>
                <a:latin typeface="Verdana"/>
                <a:cs typeface="Verdana"/>
              </a:rPr>
              <a:t>research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and </a:t>
            </a:r>
            <a:r>
              <a:rPr lang="pl-PL" sz="2400" b="1" i="1" dirty="0" err="1">
                <a:solidFill>
                  <a:srgbClr val="002060"/>
                </a:solidFill>
                <a:latin typeface="Verdana"/>
                <a:cs typeface="Verdana"/>
              </a:rPr>
              <a:t>innovation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networks in E</a:t>
            </a:r>
            <a:r>
              <a:rPr lang="en-GB" sz="2400" b="1" i="1" dirty="0">
                <a:solidFill>
                  <a:srgbClr val="002060"/>
                </a:solidFill>
                <a:latin typeface="Verdana"/>
                <a:cs typeface="Verdana"/>
              </a:rPr>
              <a:t>astern 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P</a:t>
            </a:r>
            <a:r>
              <a:rPr lang="en-GB" sz="2400" b="1" i="1" dirty="0" err="1">
                <a:solidFill>
                  <a:srgbClr val="002060"/>
                </a:solidFill>
                <a:latin typeface="Verdana"/>
                <a:cs typeface="Verdana"/>
              </a:rPr>
              <a:t>artnership</a:t>
            </a:r>
            <a:r>
              <a:rPr lang="en-GB" sz="2400" b="1" i="1" dirty="0">
                <a:solidFill>
                  <a:srgbClr val="002060"/>
                </a:solidFill>
                <a:latin typeface="Verdana"/>
                <a:cs typeface="Verdana"/>
              </a:rPr>
              <a:t> Countries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and </a:t>
            </a:r>
            <a:r>
              <a:rPr lang="pl-PL" sz="2400" b="1" i="1" dirty="0" err="1">
                <a:solidFill>
                  <a:srgbClr val="002060"/>
                </a:solidFill>
                <a:latin typeface="Verdana"/>
                <a:cs typeface="Verdana"/>
              </a:rPr>
              <a:t>their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 </a:t>
            </a:r>
            <a:r>
              <a:rPr lang="pl-PL" sz="2400" b="1" i="1" dirty="0" err="1">
                <a:solidFill>
                  <a:srgbClr val="002060"/>
                </a:solidFill>
                <a:latin typeface="Verdana"/>
                <a:cs typeface="Verdana"/>
              </a:rPr>
              <a:t>links</a:t>
            </a:r>
            <a:r>
              <a:rPr lang="pl-PL" sz="2400" b="1" i="1" dirty="0">
                <a:solidFill>
                  <a:srgbClr val="002060"/>
                </a:solidFill>
                <a:latin typeface="Verdana"/>
                <a:cs typeface="Verdana"/>
              </a:rPr>
              <a:t> with the EU</a:t>
            </a:r>
            <a:endParaRPr lang="pl-PL" sz="2400" i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965200" y="2227787"/>
            <a:ext cx="11226800" cy="1438275"/>
          </a:xfrm>
        </p:spPr>
        <p:txBody>
          <a:bodyPr/>
          <a:lstStyle/>
          <a:p>
            <a:r>
              <a:rPr lang="pl-PL" sz="3600" dirty="0" err="1"/>
              <a:t>Vision</a:t>
            </a:r>
            <a:r>
              <a:rPr lang="pl-PL" sz="3600" dirty="0"/>
              <a:t> </a:t>
            </a:r>
            <a:r>
              <a:rPr lang="en-GB" sz="3600" dirty="0"/>
              <a:t>post 2020</a:t>
            </a:r>
            <a:endParaRPr lang="pl-PL" sz="3600" dirty="0"/>
          </a:p>
          <a:p>
            <a:endParaRPr lang="pl-PL" sz="3600" dirty="0">
              <a:solidFill>
                <a:srgbClr val="1941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1_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3.xml><?xml version="1.0" encoding="utf-8"?>
<a:theme xmlns:a="http://schemas.openxmlformats.org/drawingml/2006/main" name="2_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4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E3E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85481" indent="-285481" defTabSz="913535" fontAlgn="base">
          <a:lnSpc>
            <a:spcPct val="150000"/>
          </a:lnSpc>
          <a:spcBef>
            <a:spcPct val="0"/>
          </a:spcBef>
          <a:spcAft>
            <a:spcPct val="0"/>
          </a:spcAft>
          <a:buClr>
            <a:srgbClr val="3B83C1"/>
          </a:buClr>
          <a:buFont typeface="Arial" panose="020B0604020202020204" pitchFamily="34" charset="0"/>
          <a:buChar char="•"/>
          <a:defRPr sz="2400" dirty="0">
            <a:solidFill>
              <a:srgbClr val="093B37"/>
            </a:solidFill>
            <a:latin typeface="Verdana"/>
            <a:ea typeface="ＭＳ Ｐゴシック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868</TotalTime>
  <Words>384</Words>
  <Application>Microsoft Office PowerPoint</Application>
  <PresentationFormat>Custom</PresentationFormat>
  <Paragraphs>74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JRC-presentation_new-style_template</vt:lpstr>
      <vt:lpstr>1_JRC-presentation_new-style_template</vt:lpstr>
      <vt:lpstr>2_JRC-presentation_new-style_template</vt:lpstr>
      <vt:lpstr>1_Office-thema</vt:lpstr>
      <vt:lpstr>3_JRC-presentation_new-style_template</vt:lpstr>
      <vt:lpstr>Smart Specialisation for Kiev city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Lina</cp:lastModifiedBy>
  <cp:revision>87</cp:revision>
  <dcterms:created xsi:type="dcterms:W3CDTF">2017-04-24T08:06:23Z</dcterms:created>
  <dcterms:modified xsi:type="dcterms:W3CDTF">2019-11-29T06:35:49Z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5</vt:lpwstr>
  </property>
  <property fmtid="{D5CDD505-2E9C-101B-9397-08002B2CF9AE}" pid="3" name="Jive_VersionGuid">
    <vt:lpwstr>64b58932-6adc-4337-8ab8-5cb1e9efd2e5</vt:lpwstr>
  </property>
  <property fmtid="{D5CDD505-2E9C-101B-9397-08002B2CF9AE}" pid="4" name="Offisync_UniqueId">
    <vt:lpwstr>127154</vt:lpwstr>
  </property>
  <property fmtid="{D5CDD505-2E9C-101B-9397-08002B2CF9AE}" pid="5" name="Offisync_ServerID">
    <vt:lpwstr>0d3b22a6-6203-4efc-8e8e-b5279256493b</vt:lpwstr>
  </property>
  <property fmtid="{D5CDD505-2E9C-101B-9397-08002B2CF9AE}" pid="6" name="Jive_LatestUserAccountName">
    <vt:lpwstr>rademel</vt:lpwstr>
  </property>
  <property fmtid="{D5CDD505-2E9C-101B-9397-08002B2CF9AE}" pid="7" name="Offisync_ProviderInitializationData">
    <vt:lpwstr>https://connected.cnect.cec.eu.int</vt:lpwstr>
  </property>
</Properties>
</file>