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38CBE-C2E7-438A-AA03-4F670CF726CC}" type="datetimeFigureOut">
              <a:rPr lang="uk-UA" smtClean="0"/>
              <a:t>28.11.2019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A3F89-45D5-4770-BFF5-9D054670286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39416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38CBE-C2E7-438A-AA03-4F670CF726CC}" type="datetimeFigureOut">
              <a:rPr lang="uk-UA" smtClean="0"/>
              <a:t>28.11.2019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A3F89-45D5-4770-BFF5-9D054670286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47037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38CBE-C2E7-438A-AA03-4F670CF726CC}" type="datetimeFigureOut">
              <a:rPr lang="uk-UA" smtClean="0"/>
              <a:t>28.11.2019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A3F89-45D5-4770-BFF5-9D054670286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57378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38CBE-C2E7-438A-AA03-4F670CF726CC}" type="datetimeFigureOut">
              <a:rPr lang="uk-UA" smtClean="0"/>
              <a:t>28.11.2019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A3F89-45D5-4770-BFF5-9D054670286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15092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38CBE-C2E7-438A-AA03-4F670CF726CC}" type="datetimeFigureOut">
              <a:rPr lang="uk-UA" smtClean="0"/>
              <a:t>28.11.2019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A3F89-45D5-4770-BFF5-9D054670286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30054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38CBE-C2E7-438A-AA03-4F670CF726CC}" type="datetimeFigureOut">
              <a:rPr lang="uk-UA" smtClean="0"/>
              <a:t>28.11.2019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A3F89-45D5-4770-BFF5-9D054670286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09019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38CBE-C2E7-438A-AA03-4F670CF726CC}" type="datetimeFigureOut">
              <a:rPr lang="uk-UA" smtClean="0"/>
              <a:t>28.11.2019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A3F89-45D5-4770-BFF5-9D054670286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09297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38CBE-C2E7-438A-AA03-4F670CF726CC}" type="datetimeFigureOut">
              <a:rPr lang="uk-UA" smtClean="0"/>
              <a:t>28.11.2019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A3F89-45D5-4770-BFF5-9D054670286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0395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38CBE-C2E7-438A-AA03-4F670CF726CC}" type="datetimeFigureOut">
              <a:rPr lang="uk-UA" smtClean="0"/>
              <a:t>28.11.2019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A3F89-45D5-4770-BFF5-9D054670286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4550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38CBE-C2E7-438A-AA03-4F670CF726CC}" type="datetimeFigureOut">
              <a:rPr lang="uk-UA" smtClean="0"/>
              <a:t>28.11.2019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A3F89-45D5-4770-BFF5-9D054670286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83493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38CBE-C2E7-438A-AA03-4F670CF726CC}" type="datetimeFigureOut">
              <a:rPr lang="uk-UA" smtClean="0"/>
              <a:t>28.11.2019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A3F89-45D5-4770-BFF5-9D054670286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37691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B38CBE-C2E7-438A-AA03-4F670CF726CC}" type="datetimeFigureOut">
              <a:rPr lang="uk-UA" smtClean="0"/>
              <a:t>28.11.2019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3A3F89-45D5-4770-BFF5-9D054670286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94902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31"/>
          <p:cNvGrpSpPr>
            <a:grpSpLocks/>
          </p:cNvGrpSpPr>
          <p:nvPr/>
        </p:nvGrpSpPr>
        <p:grpSpPr bwMode="auto">
          <a:xfrm>
            <a:off x="1660475" y="944716"/>
            <a:ext cx="7704490" cy="1382238"/>
            <a:chOff x="1017" y="1775"/>
            <a:chExt cx="4577" cy="667"/>
          </a:xfrm>
        </p:grpSpPr>
        <p:sp>
          <p:nvSpPr>
            <p:cNvPr id="8" name="AutoShape 10"/>
            <p:cNvSpPr>
              <a:spLocks noChangeArrowheads="1"/>
            </p:cNvSpPr>
            <p:nvPr/>
          </p:nvSpPr>
          <p:spPr bwMode="gray">
            <a:xfrm>
              <a:off x="1298" y="1775"/>
              <a:ext cx="4296" cy="667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99CC00">
                    <a:gamma/>
                    <a:tint val="21176"/>
                    <a:invGamma/>
                  </a:srgbClr>
                </a:gs>
                <a:gs pos="100000">
                  <a:srgbClr val="99CC00"/>
                </a:gs>
              </a:gsLst>
              <a:lin ang="0" scaled="1"/>
            </a:gradFill>
            <a:ln w="12700" algn="ctr">
              <a:solidFill>
                <a:schemeClr val="tx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AutoShape 11"/>
            <p:cNvSpPr>
              <a:spLocks noChangeArrowheads="1"/>
            </p:cNvSpPr>
            <p:nvPr/>
          </p:nvSpPr>
          <p:spPr bwMode="gray">
            <a:xfrm>
              <a:off x="1017" y="1873"/>
              <a:ext cx="432" cy="383"/>
            </a:xfrm>
            <a:prstGeom prst="diamond">
              <a:avLst/>
            </a:prstGeom>
            <a:gradFill rotWithShape="1">
              <a:gsLst>
                <a:gs pos="0">
                  <a:srgbClr val="99CC00">
                    <a:gamma/>
                    <a:shade val="46275"/>
                    <a:invGamma/>
                  </a:srgbClr>
                </a:gs>
                <a:gs pos="100000">
                  <a:srgbClr val="99CC00"/>
                </a:gs>
              </a:gsLst>
              <a:lin ang="0" scaled="1"/>
            </a:gradFill>
            <a:ln w="25400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Text Box 13"/>
            <p:cNvSpPr txBox="1">
              <a:spLocks noChangeArrowheads="1"/>
            </p:cNvSpPr>
            <p:nvPr/>
          </p:nvSpPr>
          <p:spPr bwMode="gray">
            <a:xfrm>
              <a:off x="1143" y="1941"/>
              <a:ext cx="201" cy="2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</p:grpSp>
      <p:grpSp>
        <p:nvGrpSpPr>
          <p:cNvPr id="12" name="Group 32"/>
          <p:cNvGrpSpPr>
            <a:grpSpLocks/>
          </p:cNvGrpSpPr>
          <p:nvPr/>
        </p:nvGrpSpPr>
        <p:grpSpPr bwMode="auto">
          <a:xfrm>
            <a:off x="1640404" y="2521787"/>
            <a:ext cx="7699646" cy="1677354"/>
            <a:chOff x="1296" y="2304"/>
            <a:chExt cx="4472" cy="899"/>
          </a:xfrm>
        </p:grpSpPr>
        <p:sp>
          <p:nvSpPr>
            <p:cNvPr id="13" name="AutoShape 15"/>
            <p:cNvSpPr>
              <a:spLocks noChangeArrowheads="1"/>
            </p:cNvSpPr>
            <p:nvPr/>
          </p:nvSpPr>
          <p:spPr bwMode="gray">
            <a:xfrm>
              <a:off x="1536" y="2379"/>
              <a:ext cx="4232" cy="824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9933">
                    <a:gamma/>
                    <a:tint val="21176"/>
                    <a:invGamma/>
                  </a:srgbClr>
                </a:gs>
                <a:gs pos="100000">
                  <a:srgbClr val="FF9933"/>
                </a:gs>
              </a:gsLst>
              <a:lin ang="0" scaled="1"/>
            </a:gradFill>
            <a:ln w="12700" algn="ctr">
              <a:solidFill>
                <a:schemeClr val="tx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AutoShape 16"/>
            <p:cNvSpPr>
              <a:spLocks noChangeArrowheads="1"/>
            </p:cNvSpPr>
            <p:nvPr/>
          </p:nvSpPr>
          <p:spPr bwMode="gray">
            <a:xfrm>
              <a:off x="1296" y="2304"/>
              <a:ext cx="432" cy="432"/>
            </a:xfrm>
            <a:prstGeom prst="diamond">
              <a:avLst/>
            </a:prstGeom>
            <a:gradFill rotWithShape="1">
              <a:gsLst>
                <a:gs pos="0">
                  <a:srgbClr val="FF9933">
                    <a:gamma/>
                    <a:shade val="46275"/>
                    <a:invGamma/>
                  </a:srgbClr>
                </a:gs>
                <a:gs pos="100000">
                  <a:srgbClr val="FF9933"/>
                </a:gs>
              </a:gsLst>
              <a:lin ang="0" scaled="1"/>
            </a:gradFill>
            <a:ln w="25400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Text Box 17"/>
            <p:cNvSpPr txBox="1">
              <a:spLocks noChangeArrowheads="1"/>
            </p:cNvSpPr>
            <p:nvPr/>
          </p:nvSpPr>
          <p:spPr bwMode="gray">
            <a:xfrm>
              <a:off x="1726" y="2401"/>
              <a:ext cx="2160" cy="2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Text Box 18"/>
            <p:cNvSpPr txBox="1">
              <a:spLocks noChangeArrowheads="1"/>
            </p:cNvSpPr>
            <p:nvPr/>
          </p:nvSpPr>
          <p:spPr bwMode="gray">
            <a:xfrm>
              <a:off x="1427" y="2387"/>
              <a:ext cx="197" cy="2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</p:grpSp>
      <p:grpSp>
        <p:nvGrpSpPr>
          <p:cNvPr id="17" name="Group 33"/>
          <p:cNvGrpSpPr>
            <a:grpSpLocks/>
          </p:cNvGrpSpPr>
          <p:nvPr/>
        </p:nvGrpSpPr>
        <p:grpSpPr bwMode="auto">
          <a:xfrm>
            <a:off x="1704237" y="4341647"/>
            <a:ext cx="7729561" cy="858431"/>
            <a:chOff x="1296" y="2832"/>
            <a:chExt cx="4675" cy="506"/>
          </a:xfrm>
        </p:grpSpPr>
        <p:sp>
          <p:nvSpPr>
            <p:cNvPr id="18" name="AutoShape 20"/>
            <p:cNvSpPr>
              <a:spLocks noChangeArrowheads="1"/>
            </p:cNvSpPr>
            <p:nvPr/>
          </p:nvSpPr>
          <p:spPr bwMode="gray">
            <a:xfrm>
              <a:off x="1534" y="2845"/>
              <a:ext cx="4351" cy="493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E46ACD">
                    <a:gamma/>
                    <a:tint val="21176"/>
                    <a:invGamma/>
                  </a:srgbClr>
                </a:gs>
                <a:gs pos="100000">
                  <a:srgbClr val="E46ACD"/>
                </a:gs>
              </a:gsLst>
              <a:lin ang="0" scaled="1"/>
            </a:gradFill>
            <a:ln w="12700" algn="ctr">
              <a:solidFill>
                <a:schemeClr val="tx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AutoShape 21"/>
            <p:cNvSpPr>
              <a:spLocks noChangeArrowheads="1"/>
            </p:cNvSpPr>
            <p:nvPr/>
          </p:nvSpPr>
          <p:spPr bwMode="gray">
            <a:xfrm>
              <a:off x="1296" y="2832"/>
              <a:ext cx="432" cy="432"/>
            </a:xfrm>
            <a:prstGeom prst="diamond">
              <a:avLst/>
            </a:prstGeom>
            <a:gradFill rotWithShape="1">
              <a:gsLst>
                <a:gs pos="0">
                  <a:srgbClr val="E46ACD">
                    <a:gamma/>
                    <a:shade val="46275"/>
                    <a:invGamma/>
                  </a:srgbClr>
                </a:gs>
                <a:gs pos="100000">
                  <a:srgbClr val="E46ACD"/>
                </a:gs>
              </a:gsLst>
              <a:lin ang="0" scaled="1"/>
            </a:gradFill>
            <a:ln w="25400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Text Box 22"/>
            <p:cNvSpPr txBox="1">
              <a:spLocks noChangeArrowheads="1"/>
            </p:cNvSpPr>
            <p:nvPr/>
          </p:nvSpPr>
          <p:spPr bwMode="gray">
            <a:xfrm>
              <a:off x="3811" y="2913"/>
              <a:ext cx="2160" cy="3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b="1" dirty="0" smtClean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endPara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endPara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Text Box 23"/>
            <p:cNvSpPr txBox="1">
              <a:spLocks noChangeArrowheads="1"/>
            </p:cNvSpPr>
            <p:nvPr/>
          </p:nvSpPr>
          <p:spPr bwMode="gray">
            <a:xfrm>
              <a:off x="1408" y="2915"/>
              <a:ext cx="205" cy="2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</a:p>
          </p:txBody>
        </p:sp>
      </p:grpSp>
      <p:grpSp>
        <p:nvGrpSpPr>
          <p:cNvPr id="22" name="Group 34"/>
          <p:cNvGrpSpPr>
            <a:grpSpLocks/>
          </p:cNvGrpSpPr>
          <p:nvPr/>
        </p:nvGrpSpPr>
        <p:grpSpPr bwMode="auto">
          <a:xfrm>
            <a:off x="1704237" y="5566242"/>
            <a:ext cx="7711261" cy="933144"/>
            <a:chOff x="1292" y="3441"/>
            <a:chExt cx="4397" cy="528"/>
          </a:xfrm>
        </p:grpSpPr>
        <p:sp>
          <p:nvSpPr>
            <p:cNvPr id="23" name="AutoShape 26"/>
            <p:cNvSpPr>
              <a:spLocks noChangeArrowheads="1"/>
            </p:cNvSpPr>
            <p:nvPr/>
          </p:nvSpPr>
          <p:spPr bwMode="gray">
            <a:xfrm>
              <a:off x="1537" y="3441"/>
              <a:ext cx="4152" cy="52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3366FF">
                    <a:gamma/>
                    <a:tint val="21176"/>
                    <a:invGamma/>
                  </a:srgbClr>
                </a:gs>
                <a:gs pos="100000">
                  <a:srgbClr val="3366FF"/>
                </a:gs>
              </a:gsLst>
              <a:lin ang="0" scaled="1"/>
            </a:gradFill>
            <a:ln w="12700" algn="ctr">
              <a:solidFill>
                <a:schemeClr val="tx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AutoShape 27"/>
            <p:cNvSpPr>
              <a:spLocks noChangeArrowheads="1"/>
            </p:cNvSpPr>
            <p:nvPr/>
          </p:nvSpPr>
          <p:spPr bwMode="gray">
            <a:xfrm>
              <a:off x="1292" y="3454"/>
              <a:ext cx="432" cy="405"/>
            </a:xfrm>
            <a:prstGeom prst="diamond">
              <a:avLst/>
            </a:prstGeom>
            <a:gradFill rotWithShape="1">
              <a:gsLst>
                <a:gs pos="0">
                  <a:srgbClr val="3366FF">
                    <a:gamma/>
                    <a:shade val="46275"/>
                    <a:invGamma/>
                  </a:srgbClr>
                </a:gs>
                <a:gs pos="100000">
                  <a:srgbClr val="3366FF"/>
                </a:gs>
              </a:gsLst>
              <a:lin ang="0" scaled="1"/>
            </a:gradFill>
            <a:ln w="25400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Text Box 28"/>
            <p:cNvSpPr txBox="1">
              <a:spLocks noChangeArrowheads="1"/>
            </p:cNvSpPr>
            <p:nvPr/>
          </p:nvSpPr>
          <p:spPr bwMode="gray">
            <a:xfrm>
              <a:off x="1680" y="3470"/>
              <a:ext cx="4009" cy="2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lnSpc>
                  <a:spcPct val="107000"/>
                </a:lnSpc>
                <a:spcAft>
                  <a:spcPts val="0"/>
                </a:spcAft>
              </a:pPr>
              <a:r>
                <a:rPr lang="en-US" b="1" dirty="0" smtClean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endPara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Text Box 29"/>
            <p:cNvSpPr txBox="1">
              <a:spLocks noChangeArrowheads="1"/>
            </p:cNvSpPr>
            <p:nvPr/>
          </p:nvSpPr>
          <p:spPr bwMode="gray">
            <a:xfrm>
              <a:off x="1428" y="3491"/>
              <a:ext cx="193" cy="2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</a:p>
          </p:txBody>
        </p:sp>
      </p:grpSp>
      <p:sp>
        <p:nvSpPr>
          <p:cNvPr id="29" name="Скругленный прямоугольник 28"/>
          <p:cNvSpPr/>
          <p:nvPr/>
        </p:nvSpPr>
        <p:spPr>
          <a:xfrm>
            <a:off x="150273" y="1334025"/>
            <a:ext cx="1243048" cy="565966"/>
          </a:xfrm>
          <a:prstGeom prst="roundRect">
            <a:avLst/>
          </a:prstGeom>
          <a:solidFill>
            <a:schemeClr val="accent6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uk-UA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листопад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2019 року</a:t>
            </a:r>
            <a:endParaRPr lang="uk-UA" sz="14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88733" y="2706487"/>
            <a:ext cx="1450472" cy="74477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uk-UA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січень-травень 2020 року</a:t>
            </a:r>
            <a:endParaRPr lang="uk-UA" sz="1400" b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95131" y="4423019"/>
            <a:ext cx="1515358" cy="681790"/>
          </a:xfrm>
          <a:prstGeom prst="roundRect">
            <a:avLst/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uk-U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травень-липень 2020 року</a:t>
            </a:r>
            <a:endParaRPr lang="uk-UA" sz="14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125329" y="5654517"/>
            <a:ext cx="1464305" cy="721844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uk-U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липень-серпень 2020 року</a:t>
            </a:r>
            <a:endParaRPr lang="uk-UA" sz="14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1407697" y="45553"/>
            <a:ext cx="8921393" cy="8826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uk-UA" sz="2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ОРІЄНТОВНИЙ ГРАФІК ЗАХОДІВ </a:t>
            </a:r>
            <a:endParaRPr lang="uk-UA" sz="2000" dirty="0" smtClean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uk-UA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 РОЗРОБКИ ПРОЄКТУ СТРАТЕГІЇ РОЗВИТКУ МІСТА КИЄВА ДО 2035 РОКУ </a:t>
            </a:r>
            <a:endParaRPr lang="uk-UA" sz="1400" dirty="0" smtClean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uk-UA" sz="1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uk-U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2499665" y="1108252"/>
            <a:ext cx="665737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Затвердження орієнтовний графік </a:t>
            </a:r>
            <a:r>
              <a:rPr lang="uk-UA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заходів з розробки проєкту Стратегії-2035 </a:t>
            </a:r>
            <a:endParaRPr lang="uk-UA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uk-UA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Погодження </a:t>
            </a:r>
            <a:r>
              <a:rPr lang="uk-UA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напрямків діяльності </a:t>
            </a:r>
            <a:r>
              <a:rPr lang="uk-UA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експертних </a:t>
            </a:r>
            <a:r>
              <a:rPr lang="uk-UA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груп Робочої групи з розробки </a:t>
            </a:r>
            <a:endParaRPr lang="uk-UA" sz="14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uk-UA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uk-UA" sz="14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проєкту</a:t>
            </a:r>
            <a:r>
              <a:rPr lang="uk-UA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Стратегії-2035</a:t>
            </a:r>
            <a:endParaRPr lang="uk-UA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uk-UA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Схвалення основні </a:t>
            </a:r>
            <a:r>
              <a:rPr lang="uk-UA" sz="1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напрямки </a:t>
            </a:r>
            <a:r>
              <a:rPr lang="uk-UA" sz="14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смарт-спеціалізації</a:t>
            </a:r>
            <a:r>
              <a:rPr lang="uk-UA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м. Києва </a:t>
            </a:r>
            <a:endParaRPr lang="uk-UA" sz="1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10190389" y="1116511"/>
            <a:ext cx="1756611" cy="930319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75000"/>
                  <a:shade val="30000"/>
                  <a:satMod val="115000"/>
                </a:schemeClr>
              </a:gs>
              <a:gs pos="50000">
                <a:schemeClr val="accent6">
                  <a:lumMod val="75000"/>
                  <a:shade val="67500"/>
                  <a:satMod val="115000"/>
                </a:schemeClr>
              </a:gs>
              <a:gs pos="100000">
                <a:schemeClr val="accent6">
                  <a:lumMod val="75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4" name="TextBox 33"/>
          <p:cNvSpPr txBox="1"/>
          <p:nvPr/>
        </p:nvSpPr>
        <p:spPr>
          <a:xfrm>
            <a:off x="10237055" y="1142206"/>
            <a:ext cx="16031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Засідання Керівного комітету</a:t>
            </a:r>
            <a:endParaRPr lang="uk-UA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10190389" y="2815245"/>
            <a:ext cx="1756611" cy="1020717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75000"/>
                  <a:shade val="30000"/>
                  <a:satMod val="115000"/>
                </a:schemeClr>
              </a:gs>
              <a:gs pos="50000">
                <a:schemeClr val="accent2">
                  <a:lumMod val="75000"/>
                  <a:shade val="67500"/>
                  <a:satMod val="115000"/>
                </a:schemeClr>
              </a:gs>
              <a:gs pos="100000">
                <a:schemeClr val="accent2">
                  <a:lumMod val="75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>
            <a:solidFill>
              <a:schemeClr val="accent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b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стратегічного аналізу</a:t>
            </a:r>
            <a:endParaRPr lang="en-US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uk-UA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2024069" y="2618424"/>
            <a:ext cx="6831117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tabLst>
                <a:tab pos="239395" algn="l"/>
              </a:tabLst>
            </a:pPr>
            <a:r>
              <a:rPr lang="uk-UA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Аналіз </a:t>
            </a:r>
            <a:r>
              <a:rPr lang="uk-UA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 перегляд стратегічних документів розвитку м. Києва</a:t>
            </a:r>
            <a:endParaRPr lang="uk-UA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36195">
              <a:tabLst>
                <a:tab pos="239395" algn="l"/>
                <a:tab pos="353060" algn="l"/>
              </a:tabLst>
            </a:pPr>
            <a:r>
              <a:rPr lang="uk-UA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Збір </a:t>
            </a:r>
            <a:r>
              <a:rPr lang="uk-UA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даних та проведення </a:t>
            </a:r>
            <a:r>
              <a:rPr lang="uk-UA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СЕА </a:t>
            </a:r>
            <a:r>
              <a:rPr lang="uk-UA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основних тенденцій розвитку м. Києва</a:t>
            </a:r>
            <a:endParaRPr lang="uk-UA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36195">
              <a:tabLst>
                <a:tab pos="239395" algn="l"/>
                <a:tab pos="353060" algn="l"/>
              </a:tabLst>
            </a:pPr>
            <a:r>
              <a:rPr lang="uk-UA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Аналіз </a:t>
            </a:r>
            <a:r>
              <a:rPr lang="uk-UA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стану розвитку територіального простору міста Києва </a:t>
            </a:r>
            <a:endParaRPr lang="uk-UA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36195">
              <a:tabLst>
                <a:tab pos="239395" algn="l"/>
                <a:tab pos="353060" algn="l"/>
              </a:tabLst>
            </a:pPr>
            <a:r>
              <a:rPr lang="uk-UA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Дослідження </a:t>
            </a:r>
            <a:r>
              <a:rPr lang="uk-UA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оточення (зовнішнього середовища) та оцінка </a:t>
            </a:r>
            <a:r>
              <a:rPr lang="uk-UA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можливостей</a:t>
            </a:r>
            <a:endParaRPr lang="uk-UA" sz="1400" b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uk-UA" sz="1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        5.</a:t>
            </a:r>
            <a:r>
              <a:rPr lang="uk-UA" sz="1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uk-UA" sz="1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Засідання </a:t>
            </a:r>
            <a:r>
              <a:rPr lang="uk-UA" sz="1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експертних груп для обговорення визначених пріоритетів </a:t>
            </a:r>
            <a:endParaRPr lang="uk-UA" sz="1400" b="1" dirty="0" smtClean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uk-UA" sz="1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uk-UA" sz="1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           смарт-спеціалізації </a:t>
            </a:r>
            <a:r>
              <a:rPr lang="uk-UA" sz="1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– представники бізнесу, науки, влади, інституцій </a:t>
            </a:r>
            <a:endParaRPr lang="uk-UA" sz="1400" b="1" dirty="0" smtClean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uk-UA" sz="1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uk-UA" sz="1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           підтримки бізнесу </a:t>
            </a:r>
            <a:r>
              <a:rPr lang="uk-UA" sz="1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(процес підприємницького відкриття)</a:t>
            </a:r>
            <a:endParaRPr lang="uk-UA" sz="1400" b="1" dirty="0">
              <a:solidFill>
                <a:srgbClr val="FF0000"/>
              </a:solidFill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10237055" y="4331602"/>
            <a:ext cx="1756611" cy="1020717"/>
          </a:xfrm>
          <a:prstGeom prst="roundRect">
            <a:avLst/>
          </a:prstGeom>
          <a:gradFill flip="none" rotWithShape="1">
            <a:gsLst>
              <a:gs pos="0">
                <a:srgbClr val="7030A0">
                  <a:shade val="30000"/>
                  <a:satMod val="115000"/>
                </a:srgbClr>
              </a:gs>
              <a:gs pos="50000">
                <a:srgbClr val="7030A0">
                  <a:shade val="67500"/>
                  <a:satMod val="115000"/>
                </a:srgbClr>
              </a:gs>
              <a:gs pos="100000">
                <a:srgbClr val="7030A0">
                  <a:shade val="100000"/>
                  <a:satMod val="115000"/>
                </a:srgbClr>
              </a:gs>
            </a:gsLst>
            <a:path path="circle">
              <a:fillToRect r="100000" b="100000"/>
            </a:path>
            <a:tileRect l="-100000" t="-100000"/>
          </a:gradFill>
          <a:ln>
            <a:solidFill>
              <a:srgbClr val="7030A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Засідання робочої групи </a:t>
            </a: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b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uk-UA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24438" y="4404855"/>
            <a:ext cx="638376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Презентація та обговорення </a:t>
            </a:r>
            <a:r>
              <a:rPr lang="uk-UA" sz="1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результатів СЕА </a:t>
            </a:r>
            <a:r>
              <a:rPr lang="uk-UA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м. Києва</a:t>
            </a:r>
            <a:endParaRPr lang="uk-UA" sz="1400" b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uk-UA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Формулювання стратегічного бачення </a:t>
            </a:r>
            <a:endParaRPr lang="uk-UA" sz="1400" b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uk-UA" sz="1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3. Проведення </a:t>
            </a:r>
            <a:r>
              <a:rPr lang="uk-UA" sz="1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SWOT – </a:t>
            </a:r>
            <a:r>
              <a:rPr lang="uk-UA" sz="1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аналізу, в </a:t>
            </a:r>
            <a:r>
              <a:rPr lang="uk-UA" sz="1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т.ч</a:t>
            </a:r>
            <a:r>
              <a:rPr lang="uk-UA" sz="1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напрямів смарт-спеціалізації</a:t>
            </a:r>
            <a:endParaRPr lang="uk-UA" sz="1400" b="1" dirty="0">
              <a:solidFill>
                <a:srgbClr val="C00000"/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2552895" y="5573435"/>
            <a:ext cx="6096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Розробка </a:t>
            </a:r>
            <a:r>
              <a:rPr lang="uk-UA" sz="1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SWOT-матриці</a:t>
            </a:r>
            <a:endParaRPr lang="uk-UA" sz="1400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uk-UA" sz="1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2. Проведення </a:t>
            </a:r>
            <a:r>
              <a:rPr lang="uk-UA" sz="14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аналізу порівняльних переваг, викликів та </a:t>
            </a:r>
            <a:r>
              <a:rPr lang="uk-UA" sz="1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ризиків </a:t>
            </a:r>
            <a:r>
              <a:rPr lang="uk-UA" sz="14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 урахуванням </a:t>
            </a:r>
            <a:r>
              <a:rPr lang="uk-UA" sz="1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смарт-спеціалізації</a:t>
            </a:r>
            <a:endParaRPr lang="uk-UA" sz="1400" b="1" dirty="0">
              <a:solidFill>
                <a:srgbClr val="C00000"/>
              </a:solidFill>
            </a:endParaRPr>
          </a:p>
          <a:p>
            <a:endParaRPr lang="uk-UA" sz="1400" b="1" dirty="0">
              <a:solidFill>
                <a:srgbClr val="C00000"/>
              </a:solidFill>
            </a:endParaRP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10237055" y="5569424"/>
            <a:ext cx="1756611" cy="984363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uk-UA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Розробка елементів </a:t>
            </a:r>
            <a:r>
              <a:rPr lang="uk-UA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проєкту</a:t>
            </a:r>
            <a:r>
              <a:rPr lang="uk-UA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Стратегії-2035</a:t>
            </a:r>
            <a:endParaRPr lang="uk-UA" sz="15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775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860129" y="175411"/>
            <a:ext cx="7843645" cy="899147"/>
            <a:chOff x="1296" y="1344"/>
            <a:chExt cx="4744" cy="530"/>
          </a:xfrm>
        </p:grpSpPr>
        <p:sp>
          <p:nvSpPr>
            <p:cNvPr id="3" name="AutoShape 5"/>
            <p:cNvSpPr>
              <a:spLocks noChangeArrowheads="1"/>
            </p:cNvSpPr>
            <p:nvPr/>
          </p:nvSpPr>
          <p:spPr bwMode="gray">
            <a:xfrm>
              <a:off x="1536" y="1419"/>
              <a:ext cx="4504" cy="455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21B3E1">
                    <a:gamma/>
                    <a:tint val="21176"/>
                    <a:invGamma/>
                  </a:srgbClr>
                </a:gs>
                <a:gs pos="100000">
                  <a:srgbClr val="21B3E1"/>
                </a:gs>
              </a:gsLst>
              <a:lin ang="0" scaled="1"/>
            </a:gradFill>
            <a:ln w="12700" algn="ctr">
              <a:solidFill>
                <a:schemeClr val="tx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" name="AutoShape 4"/>
            <p:cNvSpPr>
              <a:spLocks noChangeArrowheads="1"/>
            </p:cNvSpPr>
            <p:nvPr/>
          </p:nvSpPr>
          <p:spPr bwMode="gray">
            <a:xfrm>
              <a:off x="1296" y="1344"/>
              <a:ext cx="432" cy="432"/>
            </a:xfrm>
            <a:prstGeom prst="diamond">
              <a:avLst/>
            </a:prstGeom>
            <a:gradFill rotWithShape="1">
              <a:gsLst>
                <a:gs pos="0">
                  <a:srgbClr val="21B3E1">
                    <a:gamma/>
                    <a:shade val="46275"/>
                    <a:invGamma/>
                  </a:srgbClr>
                </a:gs>
                <a:gs pos="100000">
                  <a:srgbClr val="21B3E1"/>
                </a:gs>
              </a:gsLst>
              <a:lin ang="0" scaled="1"/>
            </a:gradFill>
            <a:ln w="25400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Text Box 6"/>
            <p:cNvSpPr txBox="1">
              <a:spLocks noChangeArrowheads="1"/>
            </p:cNvSpPr>
            <p:nvPr/>
          </p:nvSpPr>
          <p:spPr bwMode="gray">
            <a:xfrm>
              <a:off x="1752" y="1419"/>
              <a:ext cx="2127" cy="2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lnSpc>
                  <a:spcPct val="107000"/>
                </a:lnSpc>
                <a:spcAft>
                  <a:spcPts val="0"/>
                </a:spcAft>
              </a:pPr>
              <a:endPara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Text Box 7"/>
            <p:cNvSpPr txBox="1">
              <a:spLocks noChangeArrowheads="1"/>
            </p:cNvSpPr>
            <p:nvPr/>
          </p:nvSpPr>
          <p:spPr bwMode="gray">
            <a:xfrm>
              <a:off x="1393" y="1406"/>
              <a:ext cx="205" cy="2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</a:p>
          </p:txBody>
        </p:sp>
      </p:grpSp>
      <p:grpSp>
        <p:nvGrpSpPr>
          <p:cNvPr id="7" name="Group 31"/>
          <p:cNvGrpSpPr>
            <a:grpSpLocks/>
          </p:cNvGrpSpPr>
          <p:nvPr/>
        </p:nvGrpSpPr>
        <p:grpSpPr bwMode="auto">
          <a:xfrm>
            <a:off x="1860129" y="1265843"/>
            <a:ext cx="7844447" cy="930201"/>
            <a:chOff x="1296" y="1840"/>
            <a:chExt cx="4696" cy="452"/>
          </a:xfrm>
        </p:grpSpPr>
        <p:sp>
          <p:nvSpPr>
            <p:cNvPr id="8" name="AutoShape 10"/>
            <p:cNvSpPr>
              <a:spLocks noChangeArrowheads="1"/>
            </p:cNvSpPr>
            <p:nvPr/>
          </p:nvSpPr>
          <p:spPr bwMode="gray">
            <a:xfrm>
              <a:off x="1600" y="1915"/>
              <a:ext cx="4392" cy="377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99CC00">
                    <a:gamma/>
                    <a:tint val="21176"/>
                    <a:invGamma/>
                  </a:srgbClr>
                </a:gs>
                <a:gs pos="100000">
                  <a:srgbClr val="99CC00"/>
                </a:gs>
              </a:gsLst>
              <a:lin ang="0" scaled="1"/>
            </a:gradFill>
            <a:ln w="12700" algn="ctr">
              <a:solidFill>
                <a:schemeClr val="tx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AutoShape 11"/>
            <p:cNvSpPr>
              <a:spLocks noChangeArrowheads="1"/>
            </p:cNvSpPr>
            <p:nvPr/>
          </p:nvSpPr>
          <p:spPr bwMode="gray">
            <a:xfrm>
              <a:off x="1296" y="1840"/>
              <a:ext cx="432" cy="362"/>
            </a:xfrm>
            <a:prstGeom prst="diamond">
              <a:avLst/>
            </a:prstGeom>
            <a:gradFill rotWithShape="1">
              <a:gsLst>
                <a:gs pos="0">
                  <a:srgbClr val="99CC00">
                    <a:gamma/>
                    <a:shade val="46275"/>
                    <a:invGamma/>
                  </a:srgbClr>
                </a:gs>
                <a:gs pos="100000">
                  <a:srgbClr val="99CC00"/>
                </a:gs>
              </a:gsLst>
              <a:lin ang="0" scaled="1"/>
            </a:gradFill>
            <a:ln w="25400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Text Box 12"/>
            <p:cNvSpPr txBox="1">
              <a:spLocks noChangeArrowheads="1"/>
            </p:cNvSpPr>
            <p:nvPr/>
          </p:nvSpPr>
          <p:spPr bwMode="gray">
            <a:xfrm>
              <a:off x="1693" y="1912"/>
              <a:ext cx="3875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b="1" dirty="0" smtClean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Text Box 13"/>
            <p:cNvSpPr txBox="1">
              <a:spLocks noChangeArrowheads="1"/>
            </p:cNvSpPr>
            <p:nvPr/>
          </p:nvSpPr>
          <p:spPr bwMode="gray">
            <a:xfrm>
              <a:off x="1393" y="1886"/>
              <a:ext cx="205" cy="2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6</a:t>
              </a:r>
            </a:p>
          </p:txBody>
        </p:sp>
      </p:grpSp>
      <p:grpSp>
        <p:nvGrpSpPr>
          <p:cNvPr id="12" name="Group 32"/>
          <p:cNvGrpSpPr>
            <a:grpSpLocks/>
          </p:cNvGrpSpPr>
          <p:nvPr/>
        </p:nvGrpSpPr>
        <p:grpSpPr bwMode="auto">
          <a:xfrm>
            <a:off x="1913993" y="2310975"/>
            <a:ext cx="7790737" cy="770212"/>
            <a:chOff x="1296" y="2304"/>
            <a:chExt cx="4712" cy="454"/>
          </a:xfrm>
        </p:grpSpPr>
        <p:sp>
          <p:nvSpPr>
            <p:cNvPr id="13" name="AutoShape 15"/>
            <p:cNvSpPr>
              <a:spLocks noChangeArrowheads="1"/>
            </p:cNvSpPr>
            <p:nvPr/>
          </p:nvSpPr>
          <p:spPr bwMode="gray">
            <a:xfrm>
              <a:off x="1526" y="2348"/>
              <a:ext cx="4482" cy="41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9933">
                    <a:gamma/>
                    <a:tint val="21176"/>
                    <a:invGamma/>
                  </a:srgbClr>
                </a:gs>
                <a:gs pos="100000">
                  <a:srgbClr val="FF9933"/>
                </a:gs>
              </a:gsLst>
              <a:lin ang="0" scaled="1"/>
            </a:gradFill>
            <a:ln w="12700" algn="ctr">
              <a:solidFill>
                <a:schemeClr val="tx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AutoShape 16"/>
            <p:cNvSpPr>
              <a:spLocks noChangeArrowheads="1"/>
            </p:cNvSpPr>
            <p:nvPr/>
          </p:nvSpPr>
          <p:spPr bwMode="gray">
            <a:xfrm>
              <a:off x="1296" y="2304"/>
              <a:ext cx="432" cy="432"/>
            </a:xfrm>
            <a:prstGeom prst="diamond">
              <a:avLst/>
            </a:prstGeom>
            <a:gradFill rotWithShape="1">
              <a:gsLst>
                <a:gs pos="0">
                  <a:srgbClr val="FF9933">
                    <a:gamma/>
                    <a:shade val="46275"/>
                    <a:invGamma/>
                  </a:srgbClr>
                </a:gs>
                <a:gs pos="100000">
                  <a:srgbClr val="FF9933"/>
                </a:gs>
              </a:gsLst>
              <a:lin ang="0" scaled="1"/>
            </a:gradFill>
            <a:ln w="25400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Text Box 17"/>
            <p:cNvSpPr txBox="1">
              <a:spLocks noChangeArrowheads="1"/>
            </p:cNvSpPr>
            <p:nvPr/>
          </p:nvSpPr>
          <p:spPr bwMode="gray">
            <a:xfrm>
              <a:off x="1695" y="2440"/>
              <a:ext cx="4313" cy="3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uk-UA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uk-UA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Презентація </a:t>
              </a:r>
              <a:r>
                <a:rPr lang="uk-UA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обговорення </a:t>
              </a:r>
              <a:r>
                <a:rPr lang="uk-UA" sz="14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проєкту</a:t>
              </a:r>
              <a:r>
                <a:rPr lang="uk-UA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uk-UA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Стратегії-2035 </a:t>
              </a:r>
              <a:endParaRPr lang="uk-UA" sz="1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uk-UA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uk-UA" sz="1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Text Box 18"/>
            <p:cNvSpPr txBox="1">
              <a:spLocks noChangeArrowheads="1"/>
            </p:cNvSpPr>
            <p:nvPr/>
          </p:nvSpPr>
          <p:spPr bwMode="gray">
            <a:xfrm>
              <a:off x="1393" y="2366"/>
              <a:ext cx="205" cy="2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  <a:endParaRPr 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7" name="Group 33"/>
          <p:cNvGrpSpPr>
            <a:grpSpLocks/>
          </p:cNvGrpSpPr>
          <p:nvPr/>
        </p:nvGrpSpPr>
        <p:grpSpPr bwMode="auto">
          <a:xfrm>
            <a:off x="1902885" y="3302501"/>
            <a:ext cx="7858525" cy="844859"/>
            <a:chOff x="1296" y="2832"/>
            <a:chExt cx="4753" cy="498"/>
          </a:xfrm>
        </p:grpSpPr>
        <p:sp>
          <p:nvSpPr>
            <p:cNvPr id="18" name="AutoShape 20"/>
            <p:cNvSpPr>
              <a:spLocks noChangeArrowheads="1"/>
            </p:cNvSpPr>
            <p:nvPr/>
          </p:nvSpPr>
          <p:spPr bwMode="gray">
            <a:xfrm>
              <a:off x="1549" y="2879"/>
              <a:ext cx="4500" cy="36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E46ACD">
                    <a:gamma/>
                    <a:tint val="21176"/>
                    <a:invGamma/>
                  </a:srgbClr>
                </a:gs>
                <a:gs pos="100000">
                  <a:srgbClr val="E46ACD"/>
                </a:gs>
              </a:gsLst>
              <a:lin ang="0" scaled="1"/>
            </a:gradFill>
            <a:ln w="12700" algn="ctr">
              <a:solidFill>
                <a:schemeClr val="tx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AutoShape 21"/>
            <p:cNvSpPr>
              <a:spLocks noChangeArrowheads="1"/>
            </p:cNvSpPr>
            <p:nvPr/>
          </p:nvSpPr>
          <p:spPr bwMode="gray">
            <a:xfrm>
              <a:off x="1296" y="2832"/>
              <a:ext cx="432" cy="432"/>
            </a:xfrm>
            <a:prstGeom prst="diamond">
              <a:avLst/>
            </a:prstGeom>
            <a:gradFill rotWithShape="1">
              <a:gsLst>
                <a:gs pos="0">
                  <a:srgbClr val="E46ACD">
                    <a:gamma/>
                    <a:shade val="46275"/>
                    <a:invGamma/>
                  </a:srgbClr>
                </a:gs>
                <a:gs pos="100000">
                  <a:srgbClr val="E46ACD"/>
                </a:gs>
              </a:gsLst>
              <a:lin ang="0" scaled="1"/>
            </a:gradFill>
            <a:ln w="25400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Text Box 22"/>
            <p:cNvSpPr txBox="1">
              <a:spLocks noChangeArrowheads="1"/>
            </p:cNvSpPr>
            <p:nvPr/>
          </p:nvSpPr>
          <p:spPr bwMode="gray">
            <a:xfrm>
              <a:off x="1730" y="2895"/>
              <a:ext cx="3698" cy="4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1400" b="1" dirty="0" smtClean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uk-UA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Доопрацювання тексту </a:t>
              </a:r>
              <a:r>
                <a:rPr lang="uk-UA" sz="14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проєкту</a:t>
              </a:r>
              <a:r>
                <a:rPr lang="uk-UA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Стратегії-2035 з урахуванням </a:t>
              </a:r>
              <a:r>
                <a:rPr lang="uk-UA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внесених</a:t>
              </a:r>
            </a:p>
            <a:p>
              <a:r>
                <a:rPr lang="uk-UA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uk-UA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пропозицій </a:t>
              </a:r>
              <a:r>
                <a:rPr lang="uk-UA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зауважень</a:t>
              </a:r>
            </a:p>
            <a:p>
              <a:endParaRPr lang="en-US" sz="1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Text Box 23"/>
            <p:cNvSpPr txBox="1">
              <a:spLocks noChangeArrowheads="1"/>
            </p:cNvSpPr>
            <p:nvPr/>
          </p:nvSpPr>
          <p:spPr bwMode="gray">
            <a:xfrm>
              <a:off x="1393" y="2894"/>
              <a:ext cx="205" cy="2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8</a:t>
              </a:r>
            </a:p>
          </p:txBody>
        </p:sp>
      </p:grpSp>
      <p:grpSp>
        <p:nvGrpSpPr>
          <p:cNvPr id="22" name="Group 34"/>
          <p:cNvGrpSpPr>
            <a:grpSpLocks/>
          </p:cNvGrpSpPr>
          <p:nvPr/>
        </p:nvGrpSpPr>
        <p:grpSpPr bwMode="auto">
          <a:xfrm>
            <a:off x="1833536" y="4452700"/>
            <a:ext cx="8662069" cy="970401"/>
            <a:chOff x="1296" y="3360"/>
            <a:chExt cx="5239" cy="572"/>
          </a:xfrm>
        </p:grpSpPr>
        <p:sp>
          <p:nvSpPr>
            <p:cNvPr id="23" name="AutoShape 26"/>
            <p:cNvSpPr>
              <a:spLocks noChangeArrowheads="1"/>
            </p:cNvSpPr>
            <p:nvPr/>
          </p:nvSpPr>
          <p:spPr bwMode="gray">
            <a:xfrm>
              <a:off x="1578" y="3361"/>
              <a:ext cx="4513" cy="571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3366FF">
                    <a:gamma/>
                    <a:tint val="21176"/>
                    <a:invGamma/>
                  </a:srgbClr>
                </a:gs>
                <a:gs pos="100000">
                  <a:srgbClr val="3366FF"/>
                </a:gs>
              </a:gsLst>
              <a:lin ang="0" scaled="1"/>
            </a:gradFill>
            <a:ln w="12700" algn="ctr">
              <a:solidFill>
                <a:schemeClr val="tx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AutoShape 27"/>
            <p:cNvSpPr>
              <a:spLocks noChangeArrowheads="1"/>
            </p:cNvSpPr>
            <p:nvPr/>
          </p:nvSpPr>
          <p:spPr bwMode="gray">
            <a:xfrm>
              <a:off x="1296" y="3360"/>
              <a:ext cx="432" cy="432"/>
            </a:xfrm>
            <a:prstGeom prst="diamond">
              <a:avLst/>
            </a:prstGeom>
            <a:gradFill rotWithShape="1">
              <a:gsLst>
                <a:gs pos="0">
                  <a:srgbClr val="3366FF">
                    <a:gamma/>
                    <a:shade val="46275"/>
                    <a:invGamma/>
                  </a:srgbClr>
                </a:gs>
                <a:gs pos="100000">
                  <a:srgbClr val="3366FF"/>
                </a:gs>
              </a:gsLst>
              <a:lin ang="0" scaled="1"/>
            </a:gradFill>
            <a:ln w="25400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Text Box 28"/>
            <p:cNvSpPr txBox="1">
              <a:spLocks noChangeArrowheads="1"/>
            </p:cNvSpPr>
            <p:nvPr/>
          </p:nvSpPr>
          <p:spPr bwMode="gray">
            <a:xfrm>
              <a:off x="1725" y="3433"/>
              <a:ext cx="4810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b="1" dirty="0" smtClean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endPara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Text Box 29"/>
            <p:cNvSpPr txBox="1">
              <a:spLocks noChangeArrowheads="1"/>
            </p:cNvSpPr>
            <p:nvPr/>
          </p:nvSpPr>
          <p:spPr bwMode="gray">
            <a:xfrm>
              <a:off x="1393" y="3422"/>
              <a:ext cx="205" cy="2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9</a:t>
              </a:r>
              <a:endParaRPr 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7" name="Group 31"/>
          <p:cNvGrpSpPr>
            <a:grpSpLocks/>
          </p:cNvGrpSpPr>
          <p:nvPr/>
        </p:nvGrpSpPr>
        <p:grpSpPr bwMode="auto">
          <a:xfrm>
            <a:off x="1833536" y="5735011"/>
            <a:ext cx="7927216" cy="1269823"/>
            <a:chOff x="1296" y="1824"/>
            <a:chExt cx="4609" cy="705"/>
          </a:xfrm>
        </p:grpSpPr>
        <p:sp>
          <p:nvSpPr>
            <p:cNvPr id="28" name="AutoShape 10"/>
            <p:cNvSpPr>
              <a:spLocks noChangeArrowheads="1"/>
            </p:cNvSpPr>
            <p:nvPr/>
          </p:nvSpPr>
          <p:spPr bwMode="gray">
            <a:xfrm>
              <a:off x="1535" y="1877"/>
              <a:ext cx="4370" cy="421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99CC00">
                    <a:gamma/>
                    <a:tint val="21176"/>
                    <a:invGamma/>
                  </a:srgbClr>
                </a:gs>
                <a:gs pos="100000">
                  <a:srgbClr val="99CC00"/>
                </a:gs>
              </a:gsLst>
              <a:lin ang="0" scaled="1"/>
            </a:gradFill>
            <a:ln w="12700" algn="ctr">
              <a:solidFill>
                <a:schemeClr val="tx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AutoShape 11"/>
            <p:cNvSpPr>
              <a:spLocks noChangeArrowheads="1"/>
            </p:cNvSpPr>
            <p:nvPr/>
          </p:nvSpPr>
          <p:spPr bwMode="gray">
            <a:xfrm>
              <a:off x="1296" y="1824"/>
              <a:ext cx="432" cy="432"/>
            </a:xfrm>
            <a:prstGeom prst="diamond">
              <a:avLst/>
            </a:prstGeom>
            <a:gradFill rotWithShape="1">
              <a:gsLst>
                <a:gs pos="0">
                  <a:srgbClr val="99CC00">
                    <a:gamma/>
                    <a:shade val="46275"/>
                    <a:invGamma/>
                  </a:srgbClr>
                </a:gs>
                <a:gs pos="100000">
                  <a:srgbClr val="99CC00"/>
                </a:gs>
              </a:gsLst>
              <a:lin ang="0" scaled="1"/>
            </a:gradFill>
            <a:ln w="25400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Text Box 12"/>
            <p:cNvSpPr txBox="1">
              <a:spLocks noChangeArrowheads="1"/>
            </p:cNvSpPr>
            <p:nvPr/>
          </p:nvSpPr>
          <p:spPr bwMode="gray">
            <a:xfrm>
              <a:off x="1758" y="1880"/>
              <a:ext cx="3916" cy="6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uk-UA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Підготовка </a:t>
              </a:r>
              <a:r>
                <a:rPr lang="uk-UA" sz="14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проєкту</a:t>
              </a:r>
              <a:r>
                <a:rPr lang="uk-UA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Стратегії-2035 до розгляду на засіданнях постійних комісій </a:t>
              </a:r>
              <a:endParaRPr lang="uk-UA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uk-UA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Київської </a:t>
              </a:r>
              <a:r>
                <a:rPr lang="uk-UA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міської ради та подання на розгляд і затвердження Київській міській раді</a:t>
              </a:r>
            </a:p>
            <a:p>
              <a:endParaRPr lang="uk-UA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r>
                <a:rPr lang="en-US" sz="14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Click to add Title</a:t>
              </a:r>
            </a:p>
          </p:txBody>
        </p:sp>
        <p:sp>
          <p:nvSpPr>
            <p:cNvPr id="31" name="Text Box 13"/>
            <p:cNvSpPr txBox="1">
              <a:spLocks noChangeArrowheads="1"/>
            </p:cNvSpPr>
            <p:nvPr/>
          </p:nvSpPr>
          <p:spPr bwMode="gray">
            <a:xfrm>
              <a:off x="1367" y="1889"/>
              <a:ext cx="286" cy="2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10</a:t>
              </a:r>
              <a:endParaRPr 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2" name="Скругленный прямоугольник 31"/>
          <p:cNvSpPr/>
          <p:nvPr/>
        </p:nvSpPr>
        <p:spPr>
          <a:xfrm>
            <a:off x="168848" y="262605"/>
            <a:ext cx="1507884" cy="731213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uk-UA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вересень-жовтень 2020 року</a:t>
            </a:r>
            <a:endParaRPr lang="uk-UA" sz="1400" b="1" dirty="0">
              <a:solidFill>
                <a:srgbClr val="C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161928" y="1439678"/>
            <a:ext cx="1514804" cy="721842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</a:pPr>
            <a:r>
              <a:rPr lang="uk-U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листопад 2020 -січень 2021 року</a:t>
            </a: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148941" y="2404051"/>
            <a:ext cx="1527792" cy="579818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uk-UA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лютий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uk-UA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2021 року</a:t>
            </a:r>
            <a:endParaRPr lang="uk-UA" sz="14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184555" y="3332147"/>
            <a:ext cx="1434041" cy="699851"/>
          </a:xfrm>
          <a:prstGeom prst="roundRect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uk-U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лютий-березень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uk-U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2021 року</a:t>
            </a:r>
            <a:endParaRPr lang="uk-UA" sz="14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184555" y="4477858"/>
            <a:ext cx="1434041" cy="707732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uk-U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лютий -вересень 2021 року</a:t>
            </a:r>
            <a:endParaRPr lang="uk-UA" sz="14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164527" y="5829109"/>
            <a:ext cx="1496620" cy="552142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uk-U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жовтень 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uk-U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2021 року </a:t>
            </a:r>
            <a:endParaRPr lang="uk-UA" sz="14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10297664" y="90353"/>
            <a:ext cx="1756611" cy="984363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Засідання робочої групи</a:t>
            </a:r>
            <a:endParaRPr lang="uk-UA" sz="1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2638135" y="318308"/>
            <a:ext cx="6754297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uk-UA" sz="1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Презентація</a:t>
            </a:r>
            <a:r>
              <a:rPr lang="uk-UA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14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SWOT-матриці</a:t>
            </a:r>
            <a:r>
              <a:rPr lang="uk-UA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порівняльних переваг, викликів та ризиків </a:t>
            </a:r>
            <a:endParaRPr lang="uk-UA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uk-UA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uk-UA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Підготовка </a:t>
            </a:r>
            <a:r>
              <a:rPr lang="uk-UA" sz="1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проєкту</a:t>
            </a:r>
            <a:r>
              <a:rPr lang="uk-UA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структури </a:t>
            </a:r>
            <a:r>
              <a:rPr lang="uk-UA" sz="14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стратегічних напрямів, цілей та </a:t>
            </a:r>
            <a:r>
              <a:rPr lang="uk-UA" sz="1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завдань </a:t>
            </a:r>
          </a:p>
          <a:p>
            <a:r>
              <a:rPr lang="uk-UA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uk-UA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Стратегії-2035, зокрема визначених </a:t>
            </a:r>
            <a:r>
              <a:rPr lang="uk-UA" sz="1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засадах смарт-спеціалізації</a:t>
            </a:r>
            <a:endParaRPr lang="uk-UA" sz="1400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10297664" y="1241034"/>
            <a:ext cx="1756611" cy="984363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Детальний опис </a:t>
            </a:r>
            <a:r>
              <a:rPr lang="uk-UA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проєкту</a:t>
            </a: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Стратегії-2035</a:t>
            </a:r>
            <a:endParaRPr lang="uk-UA" sz="1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2739980" y="1510274"/>
            <a:ext cx="662424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Детальний </a:t>
            </a:r>
            <a:r>
              <a:rPr lang="uk-UA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опис </a:t>
            </a:r>
            <a:r>
              <a:rPr lang="uk-UA" sz="1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проєкту</a:t>
            </a:r>
            <a:r>
              <a:rPr lang="uk-UA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Стратегії-2035 (аналіз ресурсного забезпечення   </a:t>
            </a:r>
          </a:p>
          <a:p>
            <a:r>
              <a:rPr lang="uk-UA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впровадження </a:t>
            </a:r>
            <a:r>
              <a:rPr lang="uk-UA" sz="1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проєкту</a:t>
            </a:r>
            <a:r>
              <a:rPr lang="uk-UA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Стратегії-2035, розробка тексту </a:t>
            </a:r>
            <a:r>
              <a:rPr lang="uk-UA" sz="1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проєкту</a:t>
            </a:r>
            <a:r>
              <a:rPr lang="uk-UA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Стратегії-2035) </a:t>
            </a:r>
            <a:endParaRPr lang="uk-UA" sz="1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10323094" y="2331379"/>
            <a:ext cx="1731181" cy="988504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Спільне засідання Керівного комітету та робочої групи</a:t>
            </a: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10297664" y="3389734"/>
            <a:ext cx="1731181" cy="988504"/>
          </a:xfrm>
          <a:prstGeom prst="roundRect">
            <a:avLst/>
          </a:prstGeom>
          <a:solidFill>
            <a:srgbClr val="7030A0"/>
          </a:solidFill>
          <a:ln>
            <a:solidFill>
              <a:schemeClr val="accent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Доопрацювання тексту </a:t>
            </a:r>
            <a:r>
              <a:rPr lang="uk-UA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проєкту</a:t>
            </a:r>
            <a:r>
              <a:rPr lang="uk-UA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Стратегії-2035 </a:t>
            </a:r>
            <a:endParaRPr lang="en-US" sz="15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10323094" y="4484220"/>
            <a:ext cx="1731181" cy="988504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 </a:t>
            </a:r>
            <a:r>
              <a:rPr lang="uk-UA" sz="12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СЕО </a:t>
            </a:r>
            <a:r>
              <a:rPr lang="uk-UA" sz="12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endParaRPr lang="en-US" sz="125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12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громадського обговорення </a:t>
            </a:r>
            <a:r>
              <a:rPr lang="uk-UA" sz="125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проєкту</a:t>
            </a:r>
            <a:r>
              <a:rPr lang="uk-UA" sz="12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sz="125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12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Стратегії-2035</a:t>
            </a:r>
            <a:endParaRPr lang="uk-UA" sz="125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10310378" y="5610928"/>
            <a:ext cx="1731181" cy="98850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 на сесії Київської міської ради </a:t>
            </a:r>
            <a:r>
              <a:rPr lang="uk-UA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проєкту</a:t>
            </a:r>
            <a:r>
              <a:rPr lang="uk-U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Стратегії-2035</a:t>
            </a:r>
            <a:endParaRPr lang="uk-UA" sz="14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2638135" y="4469260"/>
            <a:ext cx="712327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319405" algn="l"/>
              </a:tabLst>
            </a:pPr>
            <a:r>
              <a:rPr lang="uk-UA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Визначення </a:t>
            </a:r>
            <a:r>
              <a:rPr lang="uk-UA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виконавця СЕО</a:t>
            </a:r>
            <a:endParaRPr lang="uk-UA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tabLst>
                <a:tab pos="319405" algn="l"/>
              </a:tabLst>
            </a:pPr>
            <a:r>
              <a:rPr lang="uk-UA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uk-UA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Проведення </a:t>
            </a:r>
            <a:r>
              <a:rPr lang="uk-UA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СЕО (визначення обсягу СЕО, складання заяви </a:t>
            </a:r>
            <a:r>
              <a:rPr lang="uk-UA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</a:t>
            </a:r>
            <a:r>
              <a:rPr lang="en-US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визначення </a:t>
            </a:r>
            <a:r>
              <a:rPr lang="uk-UA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обсягу СЕО, складання звіту про СЕО)</a:t>
            </a:r>
            <a:endParaRPr lang="uk-UA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uk-UA" sz="1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3. Проведення </a:t>
            </a:r>
            <a:r>
              <a:rPr lang="uk-UA" sz="1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громадського обговорення СЕО та </a:t>
            </a:r>
            <a:r>
              <a:rPr lang="uk-UA" sz="14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проєкту</a:t>
            </a:r>
            <a:r>
              <a:rPr lang="uk-UA" sz="1400" b="1" dirty="0">
                <a:latin typeface="Times New Roman" panose="02020603050405020304" pitchFamily="18" charset="0"/>
                <a:ea typeface="Calibri" panose="020F0502020204030204" pitchFamily="34" charset="0"/>
              </a:rPr>
              <a:t> Стратегії-2035</a:t>
            </a:r>
            <a:endParaRPr lang="uk-UA" sz="1400" b="1" dirty="0"/>
          </a:p>
        </p:txBody>
      </p:sp>
    </p:spTree>
    <p:extLst>
      <p:ext uri="{BB962C8B-B14F-4D97-AF65-F5344CB8AC3E}">
        <p14:creationId xmlns:p14="http://schemas.microsoft.com/office/powerpoint/2010/main" val="1095067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298</Words>
  <Application>Microsoft Office PowerPoint</Application>
  <PresentationFormat>Широкоэкранный</PresentationFormat>
  <Paragraphs>75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Шлапацька Оксана Романівна</dc:creator>
  <cp:lastModifiedBy>Шлапацька Оксана Романівна</cp:lastModifiedBy>
  <cp:revision>35</cp:revision>
  <dcterms:created xsi:type="dcterms:W3CDTF">2019-11-26T14:11:05Z</dcterms:created>
  <dcterms:modified xsi:type="dcterms:W3CDTF">2019-11-28T16:18:52Z</dcterms:modified>
</cp:coreProperties>
</file>