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783" r:id="rId2"/>
    <p:sldId id="697" r:id="rId3"/>
    <p:sldId id="1322" r:id="rId4"/>
    <p:sldId id="959" r:id="rId5"/>
    <p:sldId id="1245" r:id="rId6"/>
    <p:sldId id="1345" r:id="rId7"/>
    <p:sldId id="1286" r:id="rId8"/>
    <p:sldId id="1317" r:id="rId9"/>
    <p:sldId id="1278" r:id="rId10"/>
    <p:sldId id="1330" r:id="rId11"/>
    <p:sldId id="1312" r:id="rId12"/>
    <p:sldId id="1236" r:id="rId13"/>
    <p:sldId id="1324" r:id="rId14"/>
    <p:sldId id="1280" r:id="rId15"/>
    <p:sldId id="1325" r:id="rId16"/>
    <p:sldId id="1341" r:id="rId17"/>
    <p:sldId id="1289" r:id="rId18"/>
    <p:sldId id="1340" r:id="rId19"/>
    <p:sldId id="1284" r:id="rId20"/>
    <p:sldId id="1327" r:id="rId21"/>
    <p:sldId id="1294" r:id="rId22"/>
    <p:sldId id="1329" r:id="rId23"/>
    <p:sldId id="1303" r:id="rId24"/>
    <p:sldId id="795" r:id="rId2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FFFF"/>
    <a:srgbClr val="700000"/>
    <a:srgbClr val="8E0000"/>
    <a:srgbClr val="FAF8A2"/>
    <a:srgbClr val="369641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294" autoAdjust="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0" y="-90"/>
      </p:cViewPr>
      <p:guideLst>
        <p:guide orient="horz" pos="3132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DF33D-F9F3-4526-BCC7-F5DEF17023A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95AC19-A4F0-499B-9929-36FB0AC4ADED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/>
            <a:t>Індустрія 4.0</a:t>
          </a:r>
        </a:p>
      </dgm:t>
    </dgm:pt>
    <dgm:pt modelId="{B6066974-2ABB-4526-8A18-5EE274FECE66}" type="parTrans" cxnId="{5E3873AA-36AC-4531-993C-F50DE59B66F9}">
      <dgm:prSet/>
      <dgm:spPr/>
      <dgm:t>
        <a:bodyPr/>
        <a:lstStyle/>
        <a:p>
          <a:endParaRPr lang="uk-UA"/>
        </a:p>
      </dgm:t>
    </dgm:pt>
    <dgm:pt modelId="{A3E8BEE0-AE88-42F6-B318-60365E089916}" type="sibTrans" cxnId="{5E3873AA-36AC-4531-993C-F50DE59B66F9}">
      <dgm:prSet/>
      <dgm:spPr/>
      <dgm:t>
        <a:bodyPr/>
        <a:lstStyle/>
        <a:p>
          <a:endParaRPr lang="uk-UA"/>
        </a:p>
      </dgm:t>
    </dgm:pt>
    <dgm:pt modelId="{14F292C8-B967-409C-B9DA-D8A73F822E6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2800" b="1" dirty="0"/>
            <a:t>Промислова</a:t>
          </a:r>
        </a:p>
        <a:p>
          <a:r>
            <a:rPr lang="uk-UA" sz="2800" b="1" dirty="0"/>
            <a:t>стратегія</a:t>
          </a:r>
        </a:p>
      </dgm:t>
    </dgm:pt>
    <dgm:pt modelId="{F5681EA9-851A-433E-9AD2-07B1FF093007}" type="parTrans" cxnId="{3AF29645-06B0-4D5D-813D-755C65488B4F}">
      <dgm:prSet/>
      <dgm:spPr/>
      <dgm:t>
        <a:bodyPr/>
        <a:lstStyle/>
        <a:p>
          <a:endParaRPr lang="uk-UA"/>
        </a:p>
      </dgm:t>
    </dgm:pt>
    <dgm:pt modelId="{5D2F880D-DB83-4FAC-B2D3-841E8503683E}" type="sibTrans" cxnId="{3AF29645-06B0-4D5D-813D-755C65488B4F}">
      <dgm:prSet/>
      <dgm:spPr/>
      <dgm:t>
        <a:bodyPr/>
        <a:lstStyle/>
        <a:p>
          <a:endParaRPr lang="uk-UA"/>
        </a:p>
      </dgm:t>
    </dgm:pt>
    <dgm:pt modelId="{76371772-F940-4235-B2B1-2E779959CB2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2800" b="1" dirty="0"/>
            <a:t>Інноваційна стратегія</a:t>
          </a:r>
        </a:p>
      </dgm:t>
    </dgm:pt>
    <dgm:pt modelId="{14C4BADA-5A85-42F5-9A72-3D778135F43E}" type="parTrans" cxnId="{3E2C9D0B-6F53-4CD6-869B-AF54EE1AF524}">
      <dgm:prSet/>
      <dgm:spPr/>
      <dgm:t>
        <a:bodyPr/>
        <a:lstStyle/>
        <a:p>
          <a:endParaRPr lang="uk-UA"/>
        </a:p>
      </dgm:t>
    </dgm:pt>
    <dgm:pt modelId="{C67A84A4-B94A-4BF7-9148-0465B9C951F5}" type="sibTrans" cxnId="{3E2C9D0B-6F53-4CD6-869B-AF54EE1AF524}">
      <dgm:prSet/>
      <dgm:spPr/>
      <dgm:t>
        <a:bodyPr/>
        <a:lstStyle/>
        <a:p>
          <a:endParaRPr lang="uk-UA"/>
        </a:p>
      </dgm:t>
    </dgm:pt>
    <dgm:pt modelId="{CE4F892E-47DE-49D6-838F-14455CE9F09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2400" dirty="0"/>
            <a:t>Цифрова </a:t>
          </a:r>
          <a:r>
            <a:rPr lang="uk-UA" sz="2400" dirty="0" err="1"/>
            <a:t>аженда</a:t>
          </a:r>
          <a:r>
            <a:rPr lang="uk-UA" sz="2400" dirty="0"/>
            <a:t> України</a:t>
          </a:r>
        </a:p>
      </dgm:t>
    </dgm:pt>
    <dgm:pt modelId="{E5D1DB6C-EEFD-4A95-AA0A-0004E1B168AC}" type="parTrans" cxnId="{C41FDEB1-EC4B-4BB9-AAB7-22DE18C20FDB}">
      <dgm:prSet/>
      <dgm:spPr/>
      <dgm:t>
        <a:bodyPr/>
        <a:lstStyle/>
        <a:p>
          <a:endParaRPr lang="uk-UA"/>
        </a:p>
      </dgm:t>
    </dgm:pt>
    <dgm:pt modelId="{5C4CC281-CDD6-45D8-BE0E-52359BAC2F22}" type="sibTrans" cxnId="{C41FDEB1-EC4B-4BB9-AAB7-22DE18C20FDB}">
      <dgm:prSet/>
      <dgm:spPr/>
      <dgm:t>
        <a:bodyPr/>
        <a:lstStyle/>
        <a:p>
          <a:endParaRPr lang="uk-UA"/>
        </a:p>
      </dgm:t>
    </dgm:pt>
    <dgm:pt modelId="{34BDE4EB-A631-4D45-891C-54730A2C4022}">
      <dgm:prSet phldrT="[Текст]"/>
      <dgm:spPr/>
      <dgm:t>
        <a:bodyPr/>
        <a:lstStyle/>
        <a:p>
          <a:endParaRPr lang="uk-UA" dirty="0"/>
        </a:p>
      </dgm:t>
    </dgm:pt>
    <dgm:pt modelId="{18729D10-E67E-4D61-9538-341EC6D01587}" type="parTrans" cxnId="{CD1E663D-67B5-4907-94BD-3E61F8293437}">
      <dgm:prSet/>
      <dgm:spPr/>
      <dgm:t>
        <a:bodyPr/>
        <a:lstStyle/>
        <a:p>
          <a:endParaRPr lang="uk-UA"/>
        </a:p>
      </dgm:t>
    </dgm:pt>
    <dgm:pt modelId="{62260B73-9E79-4DF0-AA97-4B67337A5DE3}" type="sibTrans" cxnId="{CD1E663D-67B5-4907-94BD-3E61F8293437}">
      <dgm:prSet/>
      <dgm:spPr/>
      <dgm:t>
        <a:bodyPr/>
        <a:lstStyle/>
        <a:p>
          <a:endParaRPr lang="uk-UA"/>
        </a:p>
      </dgm:t>
    </dgm:pt>
    <dgm:pt modelId="{44389939-84D2-49B0-AD0E-8F5CF6793EE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2400" dirty="0"/>
            <a:t>Програми регіонального та кластерного розвитку</a:t>
          </a:r>
        </a:p>
      </dgm:t>
    </dgm:pt>
    <dgm:pt modelId="{333ADED5-E627-4C47-B3D4-0D57A1B7BB92}" type="parTrans" cxnId="{5E167E13-CCD7-4E8A-92C6-B327F2A3EA8C}">
      <dgm:prSet/>
      <dgm:spPr/>
      <dgm:t>
        <a:bodyPr/>
        <a:lstStyle/>
        <a:p>
          <a:endParaRPr lang="uk-UA"/>
        </a:p>
      </dgm:t>
    </dgm:pt>
    <dgm:pt modelId="{171D1509-249D-40EF-997F-B1222620D607}" type="sibTrans" cxnId="{5E167E13-CCD7-4E8A-92C6-B327F2A3EA8C}">
      <dgm:prSet/>
      <dgm:spPr/>
      <dgm:t>
        <a:bodyPr/>
        <a:lstStyle/>
        <a:p>
          <a:endParaRPr lang="uk-UA"/>
        </a:p>
      </dgm:t>
    </dgm:pt>
    <dgm:pt modelId="{886282DB-FA46-4BB0-8AD4-0F824460B9D9}" type="pres">
      <dgm:prSet presAssocID="{089DF33D-F9F3-4526-BCC7-F5DEF17023A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ECD28-E1AC-4A87-8BA9-D97834AD8129}" type="pres">
      <dgm:prSet presAssocID="{089DF33D-F9F3-4526-BCC7-F5DEF17023AB}" presName="matrix" presStyleCnt="0"/>
      <dgm:spPr/>
    </dgm:pt>
    <dgm:pt modelId="{9CFF2454-6731-4A21-9956-3BD4B4230710}" type="pres">
      <dgm:prSet presAssocID="{089DF33D-F9F3-4526-BCC7-F5DEF17023AB}" presName="tile1" presStyleLbl="node1" presStyleIdx="0" presStyleCnt="4"/>
      <dgm:spPr/>
      <dgm:t>
        <a:bodyPr/>
        <a:lstStyle/>
        <a:p>
          <a:endParaRPr lang="ru-RU"/>
        </a:p>
      </dgm:t>
    </dgm:pt>
    <dgm:pt modelId="{CF3A96A8-7AF8-4FD9-9059-9172F7C71E42}" type="pres">
      <dgm:prSet presAssocID="{089DF33D-F9F3-4526-BCC7-F5DEF17023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70490-8E4B-4A6F-AC90-93C37FCE9C6C}" type="pres">
      <dgm:prSet presAssocID="{089DF33D-F9F3-4526-BCC7-F5DEF17023AB}" presName="tile2" presStyleLbl="node1" presStyleIdx="1" presStyleCnt="4"/>
      <dgm:spPr/>
      <dgm:t>
        <a:bodyPr/>
        <a:lstStyle/>
        <a:p>
          <a:endParaRPr lang="ru-RU"/>
        </a:p>
      </dgm:t>
    </dgm:pt>
    <dgm:pt modelId="{657D2D2F-2B4D-4033-97BB-4FB8906CEDA6}" type="pres">
      <dgm:prSet presAssocID="{089DF33D-F9F3-4526-BCC7-F5DEF17023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B8195-1452-420A-BE34-5D7EF8E49A77}" type="pres">
      <dgm:prSet presAssocID="{089DF33D-F9F3-4526-BCC7-F5DEF17023AB}" presName="tile3" presStyleLbl="node1" presStyleIdx="2" presStyleCnt="4"/>
      <dgm:spPr/>
      <dgm:t>
        <a:bodyPr/>
        <a:lstStyle/>
        <a:p>
          <a:endParaRPr lang="ru-RU"/>
        </a:p>
      </dgm:t>
    </dgm:pt>
    <dgm:pt modelId="{F1C86D57-6901-4A42-91E3-08CB54065116}" type="pres">
      <dgm:prSet presAssocID="{089DF33D-F9F3-4526-BCC7-F5DEF17023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27F95-DB81-4857-9290-8937D8B3BA5D}" type="pres">
      <dgm:prSet presAssocID="{089DF33D-F9F3-4526-BCC7-F5DEF17023AB}" presName="tile4" presStyleLbl="node1" presStyleIdx="3" presStyleCnt="4"/>
      <dgm:spPr/>
      <dgm:t>
        <a:bodyPr/>
        <a:lstStyle/>
        <a:p>
          <a:endParaRPr lang="ru-RU"/>
        </a:p>
      </dgm:t>
    </dgm:pt>
    <dgm:pt modelId="{793D4521-1E33-440A-BE30-544DAEB2807F}" type="pres">
      <dgm:prSet presAssocID="{089DF33D-F9F3-4526-BCC7-F5DEF17023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21EB-01EB-4A2F-87B7-D36CD31C1224}" type="pres">
      <dgm:prSet presAssocID="{089DF33D-F9F3-4526-BCC7-F5DEF17023A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67E13-CCD7-4E8A-92C6-B327F2A3EA8C}" srcId="{D295AC19-A4F0-499B-9929-36FB0AC4ADED}" destId="{44389939-84D2-49B0-AD0E-8F5CF6793EE8}" srcOrd="3" destOrd="0" parTransId="{333ADED5-E627-4C47-B3D4-0D57A1B7BB92}" sibTransId="{171D1509-249D-40EF-997F-B1222620D607}"/>
    <dgm:cxn modelId="{C41FDEB1-EC4B-4BB9-AAB7-22DE18C20FDB}" srcId="{D295AC19-A4F0-499B-9929-36FB0AC4ADED}" destId="{CE4F892E-47DE-49D6-838F-14455CE9F091}" srcOrd="2" destOrd="0" parTransId="{E5D1DB6C-EEFD-4A95-AA0A-0004E1B168AC}" sibTransId="{5C4CC281-CDD6-45D8-BE0E-52359BAC2F22}"/>
    <dgm:cxn modelId="{7249DC7D-4325-4FFA-A09D-C360E8FBE38F}" type="presOf" srcId="{CE4F892E-47DE-49D6-838F-14455CE9F091}" destId="{F1C86D57-6901-4A42-91E3-08CB54065116}" srcOrd="1" destOrd="0" presId="urn:microsoft.com/office/officeart/2005/8/layout/matrix1"/>
    <dgm:cxn modelId="{CD1E663D-67B5-4907-94BD-3E61F8293437}" srcId="{089DF33D-F9F3-4526-BCC7-F5DEF17023AB}" destId="{34BDE4EB-A631-4D45-891C-54730A2C4022}" srcOrd="1" destOrd="0" parTransId="{18729D10-E67E-4D61-9538-341EC6D01587}" sibTransId="{62260B73-9E79-4DF0-AA97-4B67337A5DE3}"/>
    <dgm:cxn modelId="{5E3873AA-36AC-4531-993C-F50DE59B66F9}" srcId="{089DF33D-F9F3-4526-BCC7-F5DEF17023AB}" destId="{D295AC19-A4F0-499B-9929-36FB0AC4ADED}" srcOrd="0" destOrd="0" parTransId="{B6066974-2ABB-4526-8A18-5EE274FECE66}" sibTransId="{A3E8BEE0-AE88-42F6-B318-60365E089916}"/>
    <dgm:cxn modelId="{3AF29645-06B0-4D5D-813D-755C65488B4F}" srcId="{D295AC19-A4F0-499B-9929-36FB0AC4ADED}" destId="{14F292C8-B967-409C-B9DA-D8A73F822E65}" srcOrd="0" destOrd="0" parTransId="{F5681EA9-851A-433E-9AD2-07B1FF093007}" sibTransId="{5D2F880D-DB83-4FAC-B2D3-841E8503683E}"/>
    <dgm:cxn modelId="{5DFBF3F1-BB76-4E13-988D-960BC1598DE1}" type="presOf" srcId="{44389939-84D2-49B0-AD0E-8F5CF6793EE8}" destId="{72A27F95-DB81-4857-9290-8937D8B3BA5D}" srcOrd="0" destOrd="0" presId="urn:microsoft.com/office/officeart/2005/8/layout/matrix1"/>
    <dgm:cxn modelId="{1E9D1D4B-70F6-4EAB-BC1A-8C2880A6CFE7}" type="presOf" srcId="{089DF33D-F9F3-4526-BCC7-F5DEF17023AB}" destId="{886282DB-FA46-4BB0-8AD4-0F824460B9D9}" srcOrd="0" destOrd="0" presId="urn:microsoft.com/office/officeart/2005/8/layout/matrix1"/>
    <dgm:cxn modelId="{CB1AB7E5-6F1F-471A-927B-80934B388AC1}" type="presOf" srcId="{14F292C8-B967-409C-B9DA-D8A73F822E65}" destId="{CF3A96A8-7AF8-4FD9-9059-9172F7C71E42}" srcOrd="1" destOrd="0" presId="urn:microsoft.com/office/officeart/2005/8/layout/matrix1"/>
    <dgm:cxn modelId="{3E2C9D0B-6F53-4CD6-869B-AF54EE1AF524}" srcId="{D295AC19-A4F0-499B-9929-36FB0AC4ADED}" destId="{76371772-F940-4235-B2B1-2E779959CB21}" srcOrd="1" destOrd="0" parTransId="{14C4BADA-5A85-42F5-9A72-3D778135F43E}" sibTransId="{C67A84A4-B94A-4BF7-9148-0465B9C951F5}"/>
    <dgm:cxn modelId="{949C3352-061B-4A3A-AE5A-B50D41711E85}" type="presOf" srcId="{44389939-84D2-49B0-AD0E-8F5CF6793EE8}" destId="{793D4521-1E33-440A-BE30-544DAEB2807F}" srcOrd="1" destOrd="0" presId="urn:microsoft.com/office/officeart/2005/8/layout/matrix1"/>
    <dgm:cxn modelId="{E5EC145F-92EC-4763-B039-C091CB8FB565}" type="presOf" srcId="{14F292C8-B967-409C-B9DA-D8A73F822E65}" destId="{9CFF2454-6731-4A21-9956-3BD4B4230710}" srcOrd="0" destOrd="0" presId="urn:microsoft.com/office/officeart/2005/8/layout/matrix1"/>
    <dgm:cxn modelId="{D2F61A83-533A-4826-BAC1-4B0636BB6B92}" type="presOf" srcId="{D295AC19-A4F0-499B-9929-36FB0AC4ADED}" destId="{736A21EB-01EB-4A2F-87B7-D36CD31C1224}" srcOrd="0" destOrd="0" presId="urn:microsoft.com/office/officeart/2005/8/layout/matrix1"/>
    <dgm:cxn modelId="{9A9FED44-2A98-4101-9054-689B5B1D2E3F}" type="presOf" srcId="{76371772-F940-4235-B2B1-2E779959CB21}" destId="{657D2D2F-2B4D-4033-97BB-4FB8906CEDA6}" srcOrd="1" destOrd="0" presId="urn:microsoft.com/office/officeart/2005/8/layout/matrix1"/>
    <dgm:cxn modelId="{990F5526-391E-4747-B9EF-20BCABD186E9}" type="presOf" srcId="{CE4F892E-47DE-49D6-838F-14455CE9F091}" destId="{B7DB8195-1452-420A-BE34-5D7EF8E49A77}" srcOrd="0" destOrd="0" presId="urn:microsoft.com/office/officeart/2005/8/layout/matrix1"/>
    <dgm:cxn modelId="{F5EB3A64-00FB-42FB-B42F-0FD6A2113D1D}" type="presOf" srcId="{76371772-F940-4235-B2B1-2E779959CB21}" destId="{2D670490-8E4B-4A6F-AC90-93C37FCE9C6C}" srcOrd="0" destOrd="0" presId="urn:microsoft.com/office/officeart/2005/8/layout/matrix1"/>
    <dgm:cxn modelId="{25CBEF66-B5EE-49E7-8B0A-69D66D1404D6}" type="presParOf" srcId="{886282DB-FA46-4BB0-8AD4-0F824460B9D9}" destId="{BA6ECD28-E1AC-4A87-8BA9-D97834AD8129}" srcOrd="0" destOrd="0" presId="urn:microsoft.com/office/officeart/2005/8/layout/matrix1"/>
    <dgm:cxn modelId="{5CED1C8C-26DE-4FD5-86DC-CB7E7784B419}" type="presParOf" srcId="{BA6ECD28-E1AC-4A87-8BA9-D97834AD8129}" destId="{9CFF2454-6731-4A21-9956-3BD4B4230710}" srcOrd="0" destOrd="0" presId="urn:microsoft.com/office/officeart/2005/8/layout/matrix1"/>
    <dgm:cxn modelId="{F63D189F-4D8F-476F-B8A8-4B42CDBBE91A}" type="presParOf" srcId="{BA6ECD28-E1AC-4A87-8BA9-D97834AD8129}" destId="{CF3A96A8-7AF8-4FD9-9059-9172F7C71E42}" srcOrd="1" destOrd="0" presId="urn:microsoft.com/office/officeart/2005/8/layout/matrix1"/>
    <dgm:cxn modelId="{F980FD30-468F-43D9-91B0-A89C3B7124D9}" type="presParOf" srcId="{BA6ECD28-E1AC-4A87-8BA9-D97834AD8129}" destId="{2D670490-8E4B-4A6F-AC90-93C37FCE9C6C}" srcOrd="2" destOrd="0" presId="urn:microsoft.com/office/officeart/2005/8/layout/matrix1"/>
    <dgm:cxn modelId="{70F32FE5-8364-4571-B084-61CD836CB5D5}" type="presParOf" srcId="{BA6ECD28-E1AC-4A87-8BA9-D97834AD8129}" destId="{657D2D2F-2B4D-4033-97BB-4FB8906CEDA6}" srcOrd="3" destOrd="0" presId="urn:microsoft.com/office/officeart/2005/8/layout/matrix1"/>
    <dgm:cxn modelId="{30743C11-34EF-486B-8F50-B4D6FAAB42A6}" type="presParOf" srcId="{BA6ECD28-E1AC-4A87-8BA9-D97834AD8129}" destId="{B7DB8195-1452-420A-BE34-5D7EF8E49A77}" srcOrd="4" destOrd="0" presId="urn:microsoft.com/office/officeart/2005/8/layout/matrix1"/>
    <dgm:cxn modelId="{F11017FB-CB70-468B-BC25-669A2C259B43}" type="presParOf" srcId="{BA6ECD28-E1AC-4A87-8BA9-D97834AD8129}" destId="{F1C86D57-6901-4A42-91E3-08CB54065116}" srcOrd="5" destOrd="0" presId="urn:microsoft.com/office/officeart/2005/8/layout/matrix1"/>
    <dgm:cxn modelId="{636ED138-EB3E-49A9-BFE4-D17732ED339B}" type="presParOf" srcId="{BA6ECD28-E1AC-4A87-8BA9-D97834AD8129}" destId="{72A27F95-DB81-4857-9290-8937D8B3BA5D}" srcOrd="6" destOrd="0" presId="urn:microsoft.com/office/officeart/2005/8/layout/matrix1"/>
    <dgm:cxn modelId="{E610E0B4-E96D-4234-BC32-3C017AAB4701}" type="presParOf" srcId="{BA6ECD28-E1AC-4A87-8BA9-D97834AD8129}" destId="{793D4521-1E33-440A-BE30-544DAEB2807F}" srcOrd="7" destOrd="0" presId="urn:microsoft.com/office/officeart/2005/8/layout/matrix1"/>
    <dgm:cxn modelId="{1217B1B1-7E41-473A-B919-F53E73BDEAD7}" type="presParOf" srcId="{886282DB-FA46-4BB0-8AD4-0F824460B9D9}" destId="{736A21EB-01EB-4A2F-87B7-D36CD31C12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E2A37-B978-45FA-92B6-63F1A9F8A74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E24CE4A-18D9-4A18-984E-E889643E29A7}">
      <dgm:prSet phldrT="[Текст]" custT="1"/>
      <dgm:spPr/>
      <dgm:t>
        <a:bodyPr/>
        <a:lstStyle/>
        <a:p>
          <a:r>
            <a:rPr lang="uk-UA" sz="1400" dirty="0"/>
            <a:t>Підприємства</a:t>
          </a:r>
        </a:p>
      </dgm:t>
    </dgm:pt>
    <dgm:pt modelId="{1CB3A972-0D34-4D8A-BAB9-E5A83C9D3218}" type="parTrans" cxnId="{F67E14E8-BE22-4E09-9508-763569E41518}">
      <dgm:prSet/>
      <dgm:spPr/>
      <dgm:t>
        <a:bodyPr/>
        <a:lstStyle/>
        <a:p>
          <a:endParaRPr lang="uk-UA"/>
        </a:p>
      </dgm:t>
    </dgm:pt>
    <dgm:pt modelId="{FFFD003A-6231-4FD2-98FF-C3A04D919939}" type="sibTrans" cxnId="{F67E14E8-BE22-4E09-9508-763569E41518}">
      <dgm:prSet/>
      <dgm:spPr/>
      <dgm:t>
        <a:bodyPr/>
        <a:lstStyle/>
        <a:p>
          <a:endParaRPr lang="uk-UA"/>
        </a:p>
      </dgm:t>
    </dgm:pt>
    <dgm:pt modelId="{A356984F-7257-4AB7-A5AF-C4B03FD327C4}">
      <dgm:prSet phldrT="[Текст]" custT="1"/>
      <dgm:spPr/>
      <dgm:t>
        <a:bodyPr/>
        <a:lstStyle/>
        <a:p>
          <a:r>
            <a:rPr lang="uk-UA" sz="1400" dirty="0"/>
            <a:t>Інтегратори АСУ-ІТ</a:t>
          </a:r>
        </a:p>
      </dgm:t>
    </dgm:pt>
    <dgm:pt modelId="{440388FD-7C04-4FA7-863B-2BEDE6B043A0}" type="parTrans" cxnId="{3E37035B-F6FB-4B25-881D-FFAE5CB8265C}">
      <dgm:prSet/>
      <dgm:spPr/>
      <dgm:t>
        <a:bodyPr/>
        <a:lstStyle/>
        <a:p>
          <a:endParaRPr lang="uk-UA"/>
        </a:p>
      </dgm:t>
    </dgm:pt>
    <dgm:pt modelId="{30A8C261-E290-4C21-9249-606A73C9F343}" type="sibTrans" cxnId="{3E37035B-F6FB-4B25-881D-FFAE5CB8265C}">
      <dgm:prSet/>
      <dgm:spPr/>
      <dgm:t>
        <a:bodyPr/>
        <a:lstStyle/>
        <a:p>
          <a:endParaRPr lang="uk-UA"/>
        </a:p>
      </dgm:t>
    </dgm:pt>
    <dgm:pt modelId="{C3AC3F23-A7F2-4C3F-97FF-6F3D68D8AAF2}">
      <dgm:prSet phldrT="[Текст]" custT="1"/>
      <dgm:spPr/>
      <dgm:t>
        <a:bodyPr/>
        <a:lstStyle/>
        <a:p>
          <a:r>
            <a:rPr lang="uk-UA" sz="1400" dirty="0"/>
            <a:t>Глобальні вендори</a:t>
          </a:r>
        </a:p>
      </dgm:t>
    </dgm:pt>
    <dgm:pt modelId="{028E1F48-D2D2-49FB-B321-4CC2CE92F117}" type="parTrans" cxnId="{E6774593-641D-4273-9216-6F3E243AB933}">
      <dgm:prSet/>
      <dgm:spPr/>
      <dgm:t>
        <a:bodyPr/>
        <a:lstStyle/>
        <a:p>
          <a:endParaRPr lang="uk-UA"/>
        </a:p>
      </dgm:t>
    </dgm:pt>
    <dgm:pt modelId="{5F7184DB-F4B8-4C22-ADEB-3851BC71A0E3}" type="sibTrans" cxnId="{E6774593-641D-4273-9216-6F3E243AB933}">
      <dgm:prSet/>
      <dgm:spPr/>
      <dgm:t>
        <a:bodyPr/>
        <a:lstStyle/>
        <a:p>
          <a:endParaRPr lang="uk-UA"/>
        </a:p>
      </dgm:t>
    </dgm:pt>
    <dgm:pt modelId="{CAC4A51C-92D4-484F-83AF-0436FBAD8F39}">
      <dgm:prSet phldrT="[Текст]" custT="1"/>
      <dgm:spPr/>
      <dgm:t>
        <a:bodyPr/>
        <a:lstStyle/>
        <a:p>
          <a:r>
            <a:rPr lang="uk-UA" sz="1400" dirty="0"/>
            <a:t>Місцеві виробники</a:t>
          </a:r>
        </a:p>
      </dgm:t>
    </dgm:pt>
    <dgm:pt modelId="{4D87628C-B90C-4396-85F3-ECC526324ABE}" type="parTrans" cxnId="{80FA8D7F-AEC4-4D3E-A83E-B1C001450C7C}">
      <dgm:prSet/>
      <dgm:spPr/>
      <dgm:t>
        <a:bodyPr/>
        <a:lstStyle/>
        <a:p>
          <a:endParaRPr lang="uk-UA"/>
        </a:p>
      </dgm:t>
    </dgm:pt>
    <dgm:pt modelId="{4337AFC5-3ED0-4644-8149-D5AB94B63447}" type="sibTrans" cxnId="{80FA8D7F-AEC4-4D3E-A83E-B1C001450C7C}">
      <dgm:prSet/>
      <dgm:spPr/>
      <dgm:t>
        <a:bodyPr/>
        <a:lstStyle/>
        <a:p>
          <a:endParaRPr lang="uk-UA"/>
        </a:p>
      </dgm:t>
    </dgm:pt>
    <dgm:pt modelId="{79EADE43-6EEE-4569-B32B-CA846260993E}">
      <dgm:prSet phldrT="[Текст]" custT="1"/>
      <dgm:spPr/>
      <dgm:t>
        <a:bodyPr/>
        <a:lstStyle/>
        <a:p>
          <a:r>
            <a:rPr lang="uk-UA" sz="1400" dirty="0"/>
            <a:t>Університети</a:t>
          </a:r>
        </a:p>
      </dgm:t>
    </dgm:pt>
    <dgm:pt modelId="{3D65BBB5-1437-4386-BD52-B249850031B5}" type="parTrans" cxnId="{08910490-485A-4EBC-AD8B-ABB78D4BE218}">
      <dgm:prSet/>
      <dgm:spPr/>
      <dgm:t>
        <a:bodyPr/>
        <a:lstStyle/>
        <a:p>
          <a:endParaRPr lang="uk-UA"/>
        </a:p>
      </dgm:t>
    </dgm:pt>
    <dgm:pt modelId="{84365CF9-3979-4B2C-A2AA-4BA1BC2A3A3F}" type="sibTrans" cxnId="{08910490-485A-4EBC-AD8B-ABB78D4BE218}">
      <dgm:prSet/>
      <dgm:spPr/>
      <dgm:t>
        <a:bodyPr/>
        <a:lstStyle/>
        <a:p>
          <a:endParaRPr lang="uk-UA"/>
        </a:p>
      </dgm:t>
    </dgm:pt>
    <dgm:pt modelId="{E0D5D01B-86C4-46DF-9AF9-844FC53735D5}">
      <dgm:prSet phldrT="[Текст]" custT="1"/>
      <dgm:spPr/>
      <dgm:t>
        <a:bodyPr/>
        <a:lstStyle/>
        <a:p>
          <a:r>
            <a:rPr lang="uk-UA" sz="1400" dirty="0"/>
            <a:t>Стартапи</a:t>
          </a:r>
        </a:p>
      </dgm:t>
    </dgm:pt>
    <dgm:pt modelId="{91160553-B37C-4840-9B47-386C6F9ADF85}" type="parTrans" cxnId="{97ACAC48-85FE-4FAA-997D-530795ABE2CA}">
      <dgm:prSet/>
      <dgm:spPr/>
      <dgm:t>
        <a:bodyPr/>
        <a:lstStyle/>
        <a:p>
          <a:endParaRPr lang="uk-UA"/>
        </a:p>
      </dgm:t>
    </dgm:pt>
    <dgm:pt modelId="{5C41B364-4411-4B28-AAB7-47BD1E02DFD2}" type="sibTrans" cxnId="{97ACAC48-85FE-4FAA-997D-530795ABE2CA}">
      <dgm:prSet/>
      <dgm:spPr/>
      <dgm:t>
        <a:bodyPr/>
        <a:lstStyle/>
        <a:p>
          <a:endParaRPr lang="uk-UA"/>
        </a:p>
      </dgm:t>
    </dgm:pt>
    <dgm:pt modelId="{34CD183A-4710-4B1A-9CA4-10252F13AF2E}">
      <dgm:prSet phldrT="[Текст]" custT="1"/>
      <dgm:spPr/>
      <dgm:t>
        <a:bodyPr/>
        <a:lstStyle/>
        <a:p>
          <a:r>
            <a:rPr lang="uk-UA" sz="1400" dirty="0"/>
            <a:t>Машинобудівники</a:t>
          </a:r>
        </a:p>
      </dgm:t>
    </dgm:pt>
    <dgm:pt modelId="{18F15D6F-E64C-4251-AF1D-C265D8F6ACFF}" type="parTrans" cxnId="{0675D31B-ED5D-4031-A242-9342D941580C}">
      <dgm:prSet/>
      <dgm:spPr/>
      <dgm:t>
        <a:bodyPr/>
        <a:lstStyle/>
        <a:p>
          <a:endParaRPr lang="uk-UA"/>
        </a:p>
      </dgm:t>
    </dgm:pt>
    <dgm:pt modelId="{F1E91509-F950-41B7-8168-2756B36D82EF}" type="sibTrans" cxnId="{0675D31B-ED5D-4031-A242-9342D941580C}">
      <dgm:prSet/>
      <dgm:spPr/>
      <dgm:t>
        <a:bodyPr/>
        <a:lstStyle/>
        <a:p>
          <a:endParaRPr lang="uk-UA"/>
        </a:p>
      </dgm:t>
    </dgm:pt>
    <dgm:pt modelId="{450A571B-964F-4AB8-B40A-C5DB2BC14A5F}" type="pres">
      <dgm:prSet presAssocID="{07DE2A37-B978-45FA-92B6-63F1A9F8A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F5E28A-E47A-494F-90AE-F0345D35F297}" type="pres">
      <dgm:prSet presAssocID="{CE24CE4A-18D9-4A18-984E-E889643E29A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AAA81-02DE-4C68-9669-5530FFCC89E2}" type="pres">
      <dgm:prSet presAssocID="{CE24CE4A-18D9-4A18-984E-E889643E29A7}" presName="spNode" presStyleCnt="0"/>
      <dgm:spPr/>
    </dgm:pt>
    <dgm:pt modelId="{868EA4F2-DB73-4AD2-9149-55EA08753AB3}" type="pres">
      <dgm:prSet presAssocID="{FFFD003A-6231-4FD2-98FF-C3A04D919939}" presName="sibTrans" presStyleLbl="sibTrans1D1" presStyleIdx="0" presStyleCnt="7"/>
      <dgm:spPr/>
      <dgm:t>
        <a:bodyPr/>
        <a:lstStyle/>
        <a:p>
          <a:endParaRPr lang="ru-RU"/>
        </a:p>
      </dgm:t>
    </dgm:pt>
    <dgm:pt modelId="{83CBF773-4C81-418E-AB9D-A6C592E5B288}" type="pres">
      <dgm:prSet presAssocID="{A356984F-7257-4AB7-A5AF-C4B03FD327C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7BBDD-A16F-4D47-B840-8ACC37965FBD}" type="pres">
      <dgm:prSet presAssocID="{A356984F-7257-4AB7-A5AF-C4B03FD327C4}" presName="spNode" presStyleCnt="0"/>
      <dgm:spPr/>
    </dgm:pt>
    <dgm:pt modelId="{55AAE7A9-64BD-4728-B305-BC8A18769341}" type="pres">
      <dgm:prSet presAssocID="{30A8C261-E290-4C21-9249-606A73C9F343}" presName="sibTrans" presStyleLbl="sibTrans1D1" presStyleIdx="1" presStyleCnt="7"/>
      <dgm:spPr/>
      <dgm:t>
        <a:bodyPr/>
        <a:lstStyle/>
        <a:p>
          <a:endParaRPr lang="ru-RU"/>
        </a:p>
      </dgm:t>
    </dgm:pt>
    <dgm:pt modelId="{1808F6C6-9051-40C6-9C10-5B42BF26B169}" type="pres">
      <dgm:prSet presAssocID="{C3AC3F23-A7F2-4C3F-97FF-6F3D68D8AA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8C99C-9F6C-4BFA-9D67-EF7B3E9D74D5}" type="pres">
      <dgm:prSet presAssocID="{C3AC3F23-A7F2-4C3F-97FF-6F3D68D8AAF2}" presName="spNode" presStyleCnt="0"/>
      <dgm:spPr/>
    </dgm:pt>
    <dgm:pt modelId="{E2650427-ED41-44EE-8748-9E5944D505C1}" type="pres">
      <dgm:prSet presAssocID="{5F7184DB-F4B8-4C22-ADEB-3851BC71A0E3}" presName="sibTrans" presStyleLbl="sibTrans1D1" presStyleIdx="2" presStyleCnt="7"/>
      <dgm:spPr/>
      <dgm:t>
        <a:bodyPr/>
        <a:lstStyle/>
        <a:p>
          <a:endParaRPr lang="ru-RU"/>
        </a:p>
      </dgm:t>
    </dgm:pt>
    <dgm:pt modelId="{6CE0A373-13CF-4529-980F-1669E7238A96}" type="pres">
      <dgm:prSet presAssocID="{CAC4A51C-92D4-484F-83AF-0436FBAD8F3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B8A95-6F62-48B7-848F-1938C8609577}" type="pres">
      <dgm:prSet presAssocID="{CAC4A51C-92D4-484F-83AF-0436FBAD8F39}" presName="spNode" presStyleCnt="0"/>
      <dgm:spPr/>
    </dgm:pt>
    <dgm:pt modelId="{CF46D99A-4286-41BA-88C8-6EFFED378A00}" type="pres">
      <dgm:prSet presAssocID="{4337AFC5-3ED0-4644-8149-D5AB94B63447}" presName="sibTrans" presStyleLbl="sibTrans1D1" presStyleIdx="3" presStyleCnt="7"/>
      <dgm:spPr/>
      <dgm:t>
        <a:bodyPr/>
        <a:lstStyle/>
        <a:p>
          <a:endParaRPr lang="ru-RU"/>
        </a:p>
      </dgm:t>
    </dgm:pt>
    <dgm:pt modelId="{F86BA96A-830B-4FA8-84EF-4D809B26B13F}" type="pres">
      <dgm:prSet presAssocID="{79EADE43-6EEE-4569-B32B-CA846260993E}" presName="node" presStyleLbl="node1" presStyleIdx="4" presStyleCnt="7" custScaleX="12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C576-3B56-4769-AB01-4981E2EE136A}" type="pres">
      <dgm:prSet presAssocID="{79EADE43-6EEE-4569-B32B-CA846260993E}" presName="spNode" presStyleCnt="0"/>
      <dgm:spPr/>
    </dgm:pt>
    <dgm:pt modelId="{5ECB1E33-47F8-46A1-89AF-97FCE5DF6303}" type="pres">
      <dgm:prSet presAssocID="{84365CF9-3979-4B2C-A2AA-4BA1BC2A3A3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9ECB80E-8901-4C1B-89C6-ED5956D9562C}" type="pres">
      <dgm:prSet presAssocID="{E0D5D01B-86C4-46DF-9AF9-844FC53735D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920F-029F-4134-97F8-74EC3CF69F60}" type="pres">
      <dgm:prSet presAssocID="{E0D5D01B-86C4-46DF-9AF9-844FC53735D5}" presName="spNode" presStyleCnt="0"/>
      <dgm:spPr/>
    </dgm:pt>
    <dgm:pt modelId="{B1DE7A16-A893-4BE5-BD35-9B5B3C870897}" type="pres">
      <dgm:prSet presAssocID="{5C41B364-4411-4B28-AAB7-47BD1E02DFD2}" presName="sibTrans" presStyleLbl="sibTrans1D1" presStyleIdx="5" presStyleCnt="7"/>
      <dgm:spPr/>
      <dgm:t>
        <a:bodyPr/>
        <a:lstStyle/>
        <a:p>
          <a:endParaRPr lang="ru-RU"/>
        </a:p>
      </dgm:t>
    </dgm:pt>
    <dgm:pt modelId="{13E395A6-133C-450A-A394-FCBEDF60ECA9}" type="pres">
      <dgm:prSet presAssocID="{34CD183A-4710-4B1A-9CA4-10252F13AF2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BB225-2AC4-4007-8D20-9EAF31E70850}" type="pres">
      <dgm:prSet presAssocID="{34CD183A-4710-4B1A-9CA4-10252F13AF2E}" presName="spNode" presStyleCnt="0"/>
      <dgm:spPr/>
    </dgm:pt>
    <dgm:pt modelId="{E007633F-1ECE-4F2D-9ABF-2D03BDC01407}" type="pres">
      <dgm:prSet presAssocID="{F1E91509-F950-41B7-8168-2756B36D82EF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0675D31B-ED5D-4031-A242-9342D941580C}" srcId="{07DE2A37-B978-45FA-92B6-63F1A9F8A744}" destId="{34CD183A-4710-4B1A-9CA4-10252F13AF2E}" srcOrd="6" destOrd="0" parTransId="{18F15D6F-E64C-4251-AF1D-C265D8F6ACFF}" sibTransId="{F1E91509-F950-41B7-8168-2756B36D82EF}"/>
    <dgm:cxn modelId="{DF8B409E-7BB8-41BA-A9BC-C5693F3A7226}" type="presOf" srcId="{C3AC3F23-A7F2-4C3F-97FF-6F3D68D8AAF2}" destId="{1808F6C6-9051-40C6-9C10-5B42BF26B169}" srcOrd="0" destOrd="0" presId="urn:microsoft.com/office/officeart/2005/8/layout/cycle6"/>
    <dgm:cxn modelId="{4C196916-17E0-4D16-9B4F-585A9DE3239B}" type="presOf" srcId="{5C41B364-4411-4B28-AAB7-47BD1E02DFD2}" destId="{B1DE7A16-A893-4BE5-BD35-9B5B3C870897}" srcOrd="0" destOrd="0" presId="urn:microsoft.com/office/officeart/2005/8/layout/cycle6"/>
    <dgm:cxn modelId="{3E37035B-F6FB-4B25-881D-FFAE5CB8265C}" srcId="{07DE2A37-B978-45FA-92B6-63F1A9F8A744}" destId="{A356984F-7257-4AB7-A5AF-C4B03FD327C4}" srcOrd="1" destOrd="0" parTransId="{440388FD-7C04-4FA7-863B-2BEDE6B043A0}" sibTransId="{30A8C261-E290-4C21-9249-606A73C9F343}"/>
    <dgm:cxn modelId="{08910490-485A-4EBC-AD8B-ABB78D4BE218}" srcId="{07DE2A37-B978-45FA-92B6-63F1A9F8A744}" destId="{79EADE43-6EEE-4569-B32B-CA846260993E}" srcOrd="4" destOrd="0" parTransId="{3D65BBB5-1437-4386-BD52-B249850031B5}" sibTransId="{84365CF9-3979-4B2C-A2AA-4BA1BC2A3A3F}"/>
    <dgm:cxn modelId="{B4EB316A-656F-4F71-974E-EB9EEE8E4337}" type="presOf" srcId="{30A8C261-E290-4C21-9249-606A73C9F343}" destId="{55AAE7A9-64BD-4728-B305-BC8A18769341}" srcOrd="0" destOrd="0" presId="urn:microsoft.com/office/officeart/2005/8/layout/cycle6"/>
    <dgm:cxn modelId="{0DD8A44C-9651-4CF1-A6F8-2529809988CE}" type="presOf" srcId="{07DE2A37-B978-45FA-92B6-63F1A9F8A744}" destId="{450A571B-964F-4AB8-B40A-C5DB2BC14A5F}" srcOrd="0" destOrd="0" presId="urn:microsoft.com/office/officeart/2005/8/layout/cycle6"/>
    <dgm:cxn modelId="{C67FFCF6-27A5-4093-9E5D-42306722AEB2}" type="presOf" srcId="{CAC4A51C-92D4-484F-83AF-0436FBAD8F39}" destId="{6CE0A373-13CF-4529-980F-1669E7238A96}" srcOrd="0" destOrd="0" presId="urn:microsoft.com/office/officeart/2005/8/layout/cycle6"/>
    <dgm:cxn modelId="{C2FD080F-35AC-494A-A249-DD8A9D0A4B31}" type="presOf" srcId="{CE24CE4A-18D9-4A18-984E-E889643E29A7}" destId="{78F5E28A-E47A-494F-90AE-F0345D35F297}" srcOrd="0" destOrd="0" presId="urn:microsoft.com/office/officeart/2005/8/layout/cycle6"/>
    <dgm:cxn modelId="{E2800938-5E14-4BF9-9A5B-9483AEE915C2}" type="presOf" srcId="{84365CF9-3979-4B2C-A2AA-4BA1BC2A3A3F}" destId="{5ECB1E33-47F8-46A1-89AF-97FCE5DF6303}" srcOrd="0" destOrd="0" presId="urn:microsoft.com/office/officeart/2005/8/layout/cycle6"/>
    <dgm:cxn modelId="{F0F7116B-D56A-4D44-AE5D-3631EF188E82}" type="presOf" srcId="{F1E91509-F950-41B7-8168-2756B36D82EF}" destId="{E007633F-1ECE-4F2D-9ABF-2D03BDC01407}" srcOrd="0" destOrd="0" presId="urn:microsoft.com/office/officeart/2005/8/layout/cycle6"/>
    <dgm:cxn modelId="{80FA8D7F-AEC4-4D3E-A83E-B1C001450C7C}" srcId="{07DE2A37-B978-45FA-92B6-63F1A9F8A744}" destId="{CAC4A51C-92D4-484F-83AF-0436FBAD8F39}" srcOrd="3" destOrd="0" parTransId="{4D87628C-B90C-4396-85F3-ECC526324ABE}" sibTransId="{4337AFC5-3ED0-4644-8149-D5AB94B63447}"/>
    <dgm:cxn modelId="{CF716B34-D790-4309-851D-8C9676E03178}" type="presOf" srcId="{FFFD003A-6231-4FD2-98FF-C3A04D919939}" destId="{868EA4F2-DB73-4AD2-9149-55EA08753AB3}" srcOrd="0" destOrd="0" presId="urn:microsoft.com/office/officeart/2005/8/layout/cycle6"/>
    <dgm:cxn modelId="{2AA74983-982D-4918-A12A-2226F4FCFD95}" type="presOf" srcId="{A356984F-7257-4AB7-A5AF-C4B03FD327C4}" destId="{83CBF773-4C81-418E-AB9D-A6C592E5B288}" srcOrd="0" destOrd="0" presId="urn:microsoft.com/office/officeart/2005/8/layout/cycle6"/>
    <dgm:cxn modelId="{9DBC37CF-ED61-4240-811F-2518C4F87777}" type="presOf" srcId="{5F7184DB-F4B8-4C22-ADEB-3851BC71A0E3}" destId="{E2650427-ED41-44EE-8748-9E5944D505C1}" srcOrd="0" destOrd="0" presId="urn:microsoft.com/office/officeart/2005/8/layout/cycle6"/>
    <dgm:cxn modelId="{C68E656E-15CD-42C4-A46E-C97C65BDB9CA}" type="presOf" srcId="{79EADE43-6EEE-4569-B32B-CA846260993E}" destId="{F86BA96A-830B-4FA8-84EF-4D809B26B13F}" srcOrd="0" destOrd="0" presId="urn:microsoft.com/office/officeart/2005/8/layout/cycle6"/>
    <dgm:cxn modelId="{F5FAFB87-5D1A-4B12-B262-6AE1656224BF}" type="presOf" srcId="{34CD183A-4710-4B1A-9CA4-10252F13AF2E}" destId="{13E395A6-133C-450A-A394-FCBEDF60ECA9}" srcOrd="0" destOrd="0" presId="urn:microsoft.com/office/officeart/2005/8/layout/cycle6"/>
    <dgm:cxn modelId="{F67E14E8-BE22-4E09-9508-763569E41518}" srcId="{07DE2A37-B978-45FA-92B6-63F1A9F8A744}" destId="{CE24CE4A-18D9-4A18-984E-E889643E29A7}" srcOrd="0" destOrd="0" parTransId="{1CB3A972-0D34-4D8A-BAB9-E5A83C9D3218}" sibTransId="{FFFD003A-6231-4FD2-98FF-C3A04D919939}"/>
    <dgm:cxn modelId="{252C0B44-1218-44D7-8434-E3E6D4335ADE}" type="presOf" srcId="{E0D5D01B-86C4-46DF-9AF9-844FC53735D5}" destId="{59ECB80E-8901-4C1B-89C6-ED5956D9562C}" srcOrd="0" destOrd="0" presId="urn:microsoft.com/office/officeart/2005/8/layout/cycle6"/>
    <dgm:cxn modelId="{E6774593-641D-4273-9216-6F3E243AB933}" srcId="{07DE2A37-B978-45FA-92B6-63F1A9F8A744}" destId="{C3AC3F23-A7F2-4C3F-97FF-6F3D68D8AAF2}" srcOrd="2" destOrd="0" parTransId="{028E1F48-D2D2-49FB-B321-4CC2CE92F117}" sibTransId="{5F7184DB-F4B8-4C22-ADEB-3851BC71A0E3}"/>
    <dgm:cxn modelId="{97ACAC48-85FE-4FAA-997D-530795ABE2CA}" srcId="{07DE2A37-B978-45FA-92B6-63F1A9F8A744}" destId="{E0D5D01B-86C4-46DF-9AF9-844FC53735D5}" srcOrd="5" destOrd="0" parTransId="{91160553-B37C-4840-9B47-386C6F9ADF85}" sibTransId="{5C41B364-4411-4B28-AAB7-47BD1E02DFD2}"/>
    <dgm:cxn modelId="{77D76CE3-6C81-4219-BEB9-30A939597E77}" type="presOf" srcId="{4337AFC5-3ED0-4644-8149-D5AB94B63447}" destId="{CF46D99A-4286-41BA-88C8-6EFFED378A00}" srcOrd="0" destOrd="0" presId="urn:microsoft.com/office/officeart/2005/8/layout/cycle6"/>
    <dgm:cxn modelId="{9F74EB56-7BF8-4773-AFA6-0F2808B1F5F0}" type="presParOf" srcId="{450A571B-964F-4AB8-B40A-C5DB2BC14A5F}" destId="{78F5E28A-E47A-494F-90AE-F0345D35F297}" srcOrd="0" destOrd="0" presId="urn:microsoft.com/office/officeart/2005/8/layout/cycle6"/>
    <dgm:cxn modelId="{63F4F0E9-A564-4ED8-B68F-5B04C49A7559}" type="presParOf" srcId="{450A571B-964F-4AB8-B40A-C5DB2BC14A5F}" destId="{208AAA81-02DE-4C68-9669-5530FFCC89E2}" srcOrd="1" destOrd="0" presId="urn:microsoft.com/office/officeart/2005/8/layout/cycle6"/>
    <dgm:cxn modelId="{A4FAA2A3-680C-4405-8E54-D4B5C6F7A7AE}" type="presParOf" srcId="{450A571B-964F-4AB8-B40A-C5DB2BC14A5F}" destId="{868EA4F2-DB73-4AD2-9149-55EA08753AB3}" srcOrd="2" destOrd="0" presId="urn:microsoft.com/office/officeart/2005/8/layout/cycle6"/>
    <dgm:cxn modelId="{2072E7B7-F603-44A6-ADD7-272481EF9A73}" type="presParOf" srcId="{450A571B-964F-4AB8-B40A-C5DB2BC14A5F}" destId="{83CBF773-4C81-418E-AB9D-A6C592E5B288}" srcOrd="3" destOrd="0" presId="urn:microsoft.com/office/officeart/2005/8/layout/cycle6"/>
    <dgm:cxn modelId="{6630710F-26B9-4067-8B52-049B06ABA6D5}" type="presParOf" srcId="{450A571B-964F-4AB8-B40A-C5DB2BC14A5F}" destId="{8047BBDD-A16F-4D47-B840-8ACC37965FBD}" srcOrd="4" destOrd="0" presId="urn:microsoft.com/office/officeart/2005/8/layout/cycle6"/>
    <dgm:cxn modelId="{CBF432B6-E903-43D3-9964-AD3F5D2FB950}" type="presParOf" srcId="{450A571B-964F-4AB8-B40A-C5DB2BC14A5F}" destId="{55AAE7A9-64BD-4728-B305-BC8A18769341}" srcOrd="5" destOrd="0" presId="urn:microsoft.com/office/officeart/2005/8/layout/cycle6"/>
    <dgm:cxn modelId="{6CAC228E-32E1-49F8-86AD-B0BF36922346}" type="presParOf" srcId="{450A571B-964F-4AB8-B40A-C5DB2BC14A5F}" destId="{1808F6C6-9051-40C6-9C10-5B42BF26B169}" srcOrd="6" destOrd="0" presId="urn:microsoft.com/office/officeart/2005/8/layout/cycle6"/>
    <dgm:cxn modelId="{3637FB35-C3A1-4E8E-B077-E320FFCCE708}" type="presParOf" srcId="{450A571B-964F-4AB8-B40A-C5DB2BC14A5F}" destId="{13C8C99C-9F6C-4BFA-9D67-EF7B3E9D74D5}" srcOrd="7" destOrd="0" presId="urn:microsoft.com/office/officeart/2005/8/layout/cycle6"/>
    <dgm:cxn modelId="{B8AC727D-16C5-4922-83D0-B6F44B33091D}" type="presParOf" srcId="{450A571B-964F-4AB8-B40A-C5DB2BC14A5F}" destId="{E2650427-ED41-44EE-8748-9E5944D505C1}" srcOrd="8" destOrd="0" presId="urn:microsoft.com/office/officeart/2005/8/layout/cycle6"/>
    <dgm:cxn modelId="{BA98B70D-240C-48C3-8402-C606D26CCFF8}" type="presParOf" srcId="{450A571B-964F-4AB8-B40A-C5DB2BC14A5F}" destId="{6CE0A373-13CF-4529-980F-1669E7238A96}" srcOrd="9" destOrd="0" presId="urn:microsoft.com/office/officeart/2005/8/layout/cycle6"/>
    <dgm:cxn modelId="{263AA0EF-5B46-413C-AB87-5165B5E860CF}" type="presParOf" srcId="{450A571B-964F-4AB8-B40A-C5DB2BC14A5F}" destId="{139B8A95-6F62-48B7-848F-1938C8609577}" srcOrd="10" destOrd="0" presId="urn:microsoft.com/office/officeart/2005/8/layout/cycle6"/>
    <dgm:cxn modelId="{7DAB53FD-0FED-4F5B-AE0F-58E075845D36}" type="presParOf" srcId="{450A571B-964F-4AB8-B40A-C5DB2BC14A5F}" destId="{CF46D99A-4286-41BA-88C8-6EFFED378A00}" srcOrd="11" destOrd="0" presId="urn:microsoft.com/office/officeart/2005/8/layout/cycle6"/>
    <dgm:cxn modelId="{39E5D4CA-D679-496A-8BC3-583137DEF2A4}" type="presParOf" srcId="{450A571B-964F-4AB8-B40A-C5DB2BC14A5F}" destId="{F86BA96A-830B-4FA8-84EF-4D809B26B13F}" srcOrd="12" destOrd="0" presId="urn:microsoft.com/office/officeart/2005/8/layout/cycle6"/>
    <dgm:cxn modelId="{97B4EF2F-7D58-4A31-9BD3-2EA7A393CBFB}" type="presParOf" srcId="{450A571B-964F-4AB8-B40A-C5DB2BC14A5F}" destId="{05B1C576-3B56-4769-AB01-4981E2EE136A}" srcOrd="13" destOrd="0" presId="urn:microsoft.com/office/officeart/2005/8/layout/cycle6"/>
    <dgm:cxn modelId="{22F73A05-81FF-47F5-A6DD-50FAFB3C134D}" type="presParOf" srcId="{450A571B-964F-4AB8-B40A-C5DB2BC14A5F}" destId="{5ECB1E33-47F8-46A1-89AF-97FCE5DF6303}" srcOrd="14" destOrd="0" presId="urn:microsoft.com/office/officeart/2005/8/layout/cycle6"/>
    <dgm:cxn modelId="{55DA6D67-B8D7-4ED7-BEEA-50A2EB730200}" type="presParOf" srcId="{450A571B-964F-4AB8-B40A-C5DB2BC14A5F}" destId="{59ECB80E-8901-4C1B-89C6-ED5956D9562C}" srcOrd="15" destOrd="0" presId="urn:microsoft.com/office/officeart/2005/8/layout/cycle6"/>
    <dgm:cxn modelId="{F472742E-58BC-4EFA-BB9C-AF14400DC8C9}" type="presParOf" srcId="{450A571B-964F-4AB8-B40A-C5DB2BC14A5F}" destId="{680E920F-029F-4134-97F8-74EC3CF69F60}" srcOrd="16" destOrd="0" presId="urn:microsoft.com/office/officeart/2005/8/layout/cycle6"/>
    <dgm:cxn modelId="{052E968E-A491-4DEA-BC16-9B76E4292940}" type="presParOf" srcId="{450A571B-964F-4AB8-B40A-C5DB2BC14A5F}" destId="{B1DE7A16-A893-4BE5-BD35-9B5B3C870897}" srcOrd="17" destOrd="0" presId="urn:microsoft.com/office/officeart/2005/8/layout/cycle6"/>
    <dgm:cxn modelId="{B882A110-0FAA-4804-B829-CAE753437BAE}" type="presParOf" srcId="{450A571B-964F-4AB8-B40A-C5DB2BC14A5F}" destId="{13E395A6-133C-450A-A394-FCBEDF60ECA9}" srcOrd="18" destOrd="0" presId="urn:microsoft.com/office/officeart/2005/8/layout/cycle6"/>
    <dgm:cxn modelId="{9F184AAF-C44E-4E7D-A042-23CBB8200658}" type="presParOf" srcId="{450A571B-964F-4AB8-B40A-C5DB2BC14A5F}" destId="{560BB225-2AC4-4007-8D20-9EAF31E70850}" srcOrd="19" destOrd="0" presId="urn:microsoft.com/office/officeart/2005/8/layout/cycle6"/>
    <dgm:cxn modelId="{33B9A107-D668-4908-B7A1-30F527ABED63}" type="presParOf" srcId="{450A571B-964F-4AB8-B40A-C5DB2BC14A5F}" destId="{E007633F-1ECE-4F2D-9ABF-2D03BDC0140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BAE41-2127-4641-8A6E-00B9607E90B3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FDA6443-0ED0-49D2-AD22-593AA51AD574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стандарти</a:t>
          </a:r>
        </a:p>
      </dgm:t>
    </dgm:pt>
    <dgm:pt modelId="{37B24011-5A14-44E8-98E7-FA36F8DAAED9}" type="parTrans" cxnId="{A42D8B85-CC4A-4097-8E0A-0985CCB84213}">
      <dgm:prSet/>
      <dgm:spPr/>
      <dgm:t>
        <a:bodyPr/>
        <a:lstStyle/>
        <a:p>
          <a:endParaRPr lang="uk-UA"/>
        </a:p>
      </dgm:t>
    </dgm:pt>
    <dgm:pt modelId="{2972D02B-A9D5-4BC4-BC29-6CCC3FFA0110}" type="sibTrans" cxnId="{A42D8B85-CC4A-4097-8E0A-0985CCB84213}">
      <dgm:prSet/>
      <dgm:spPr/>
      <dgm:t>
        <a:bodyPr/>
        <a:lstStyle/>
        <a:p>
          <a:endParaRPr lang="uk-UA"/>
        </a:p>
      </dgm:t>
    </dgm:pt>
    <dgm:pt modelId="{8AC7728C-5E27-4607-9603-B82C0029C3A1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кадри</a:t>
          </a:r>
        </a:p>
      </dgm:t>
    </dgm:pt>
    <dgm:pt modelId="{5D0C5CF3-4FF4-4BE0-93E7-0F0C438A9AC2}" type="parTrans" cxnId="{85DB2C47-5CDF-4F5D-8D56-5FAB3A3CCF1F}">
      <dgm:prSet/>
      <dgm:spPr/>
      <dgm:t>
        <a:bodyPr/>
        <a:lstStyle/>
        <a:p>
          <a:endParaRPr lang="uk-UA"/>
        </a:p>
      </dgm:t>
    </dgm:pt>
    <dgm:pt modelId="{4465C548-A1E3-443D-AB75-BA464ADAAEE2}" type="sibTrans" cxnId="{85DB2C47-5CDF-4F5D-8D56-5FAB3A3CCF1F}">
      <dgm:prSet/>
      <dgm:spPr/>
      <dgm:t>
        <a:bodyPr/>
        <a:lstStyle/>
        <a:p>
          <a:endParaRPr lang="uk-UA"/>
        </a:p>
      </dgm:t>
    </dgm:pt>
    <dgm:pt modelId="{96965120-C9CD-451F-B64B-44B63869C014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інновації</a:t>
          </a:r>
        </a:p>
      </dgm:t>
    </dgm:pt>
    <dgm:pt modelId="{23BC90D2-0431-42E1-8716-DA8CDB41EB53}" type="parTrans" cxnId="{86F297D2-05E9-405E-929E-1096AEF760E5}">
      <dgm:prSet/>
      <dgm:spPr/>
      <dgm:t>
        <a:bodyPr/>
        <a:lstStyle/>
        <a:p>
          <a:endParaRPr lang="uk-UA"/>
        </a:p>
      </dgm:t>
    </dgm:pt>
    <dgm:pt modelId="{FFD860D4-7C72-4CB4-9C94-5E5AB70AD99C}" type="sibTrans" cxnId="{86F297D2-05E9-405E-929E-1096AEF760E5}">
      <dgm:prSet/>
      <dgm:spPr/>
      <dgm:t>
        <a:bodyPr/>
        <a:lstStyle/>
        <a:p>
          <a:endParaRPr lang="uk-UA"/>
        </a:p>
      </dgm:t>
    </dgm:pt>
    <dgm:pt modelId="{9735C714-2B5F-40E1-BA34-1E47AE5D40BA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фонди</a:t>
          </a:r>
        </a:p>
      </dgm:t>
    </dgm:pt>
    <dgm:pt modelId="{68222CD0-C528-477C-9FD3-268BBA09E4F8}" type="parTrans" cxnId="{D1BABF7D-4925-4AEB-AC84-C820164572F0}">
      <dgm:prSet/>
      <dgm:spPr/>
      <dgm:t>
        <a:bodyPr/>
        <a:lstStyle/>
        <a:p>
          <a:endParaRPr lang="uk-UA"/>
        </a:p>
      </dgm:t>
    </dgm:pt>
    <dgm:pt modelId="{D9949467-75B1-49DF-A374-34E80E2D36DF}" type="sibTrans" cxnId="{D1BABF7D-4925-4AEB-AC84-C820164572F0}">
      <dgm:prSet/>
      <dgm:spPr/>
      <dgm:t>
        <a:bodyPr/>
        <a:lstStyle/>
        <a:p>
          <a:endParaRPr lang="uk-UA"/>
        </a:p>
      </dgm:t>
    </dgm:pt>
    <dgm:pt modelId="{6C44F8AA-540C-44D1-9D73-B4914CFE5881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експорт</a:t>
          </a:r>
        </a:p>
      </dgm:t>
    </dgm:pt>
    <dgm:pt modelId="{BD7F318C-894A-4656-AB1B-86DDEB5DF167}" type="parTrans" cxnId="{CA0BBC19-462E-4348-89EA-3FF7A9905ECB}">
      <dgm:prSet/>
      <dgm:spPr/>
      <dgm:t>
        <a:bodyPr/>
        <a:lstStyle/>
        <a:p>
          <a:endParaRPr lang="uk-UA"/>
        </a:p>
      </dgm:t>
    </dgm:pt>
    <dgm:pt modelId="{A6382B24-4D3C-46F3-8D25-812D231F6D85}" type="sibTrans" cxnId="{CA0BBC19-462E-4348-89EA-3FF7A9905ECB}">
      <dgm:prSet/>
      <dgm:spPr/>
      <dgm:t>
        <a:bodyPr/>
        <a:lstStyle/>
        <a:p>
          <a:endParaRPr lang="uk-UA"/>
        </a:p>
      </dgm:t>
    </dgm:pt>
    <dgm:pt modelId="{C4BED947-CE0F-4DBB-93F7-BBED4F846CDE}" type="pres">
      <dgm:prSet presAssocID="{C3DBAE41-2127-4641-8A6E-00B9607E90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EFC1-33C5-439A-9510-4D8981119CC9}" type="pres">
      <dgm:prSet presAssocID="{6FDA6443-0ED0-49D2-AD22-593AA51AD574}" presName="dummy" presStyleCnt="0"/>
      <dgm:spPr/>
    </dgm:pt>
    <dgm:pt modelId="{912C16CD-5E8A-453F-B99E-7EEC789FF021}" type="pres">
      <dgm:prSet presAssocID="{6FDA6443-0ED0-49D2-AD22-593AA51AD57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A07C0-1CB8-4EAD-8199-46F849B4C3E7}" type="pres">
      <dgm:prSet presAssocID="{2972D02B-A9D5-4BC4-BC29-6CCC3FFA0110}" presName="sibTrans" presStyleLbl="node1" presStyleIdx="0" presStyleCnt="5"/>
      <dgm:spPr/>
      <dgm:t>
        <a:bodyPr/>
        <a:lstStyle/>
        <a:p>
          <a:endParaRPr lang="ru-RU"/>
        </a:p>
      </dgm:t>
    </dgm:pt>
    <dgm:pt modelId="{DF875B0F-3D4F-4685-9182-8CAD228ACB78}" type="pres">
      <dgm:prSet presAssocID="{8AC7728C-5E27-4607-9603-B82C0029C3A1}" presName="dummy" presStyleCnt="0"/>
      <dgm:spPr/>
    </dgm:pt>
    <dgm:pt modelId="{369BDECA-AF78-4B2B-8ED9-0C270AD84279}" type="pres">
      <dgm:prSet presAssocID="{8AC7728C-5E27-4607-9603-B82C0029C3A1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C14FD-A33E-4321-AEF3-90D4B0663B62}" type="pres">
      <dgm:prSet presAssocID="{4465C548-A1E3-443D-AB75-BA464ADAAEE2}" presName="sibTrans" presStyleLbl="node1" presStyleIdx="1" presStyleCnt="5"/>
      <dgm:spPr/>
      <dgm:t>
        <a:bodyPr/>
        <a:lstStyle/>
        <a:p>
          <a:endParaRPr lang="ru-RU"/>
        </a:p>
      </dgm:t>
    </dgm:pt>
    <dgm:pt modelId="{8CD2B2AC-2637-4849-AA49-16D03D78E270}" type="pres">
      <dgm:prSet presAssocID="{96965120-C9CD-451F-B64B-44B63869C014}" presName="dummy" presStyleCnt="0"/>
      <dgm:spPr/>
    </dgm:pt>
    <dgm:pt modelId="{2640EB69-CF6A-424C-8959-E9A9EBB0673F}" type="pres">
      <dgm:prSet presAssocID="{96965120-C9CD-451F-B64B-44B63869C01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7BA67-614F-4963-8F63-388CB1F87F94}" type="pres">
      <dgm:prSet presAssocID="{FFD860D4-7C72-4CB4-9C94-5E5AB70AD99C}" presName="sibTrans" presStyleLbl="node1" presStyleIdx="2" presStyleCnt="5"/>
      <dgm:spPr/>
      <dgm:t>
        <a:bodyPr/>
        <a:lstStyle/>
        <a:p>
          <a:endParaRPr lang="ru-RU"/>
        </a:p>
      </dgm:t>
    </dgm:pt>
    <dgm:pt modelId="{F4205222-B3CA-43C8-8015-665A49006C4F}" type="pres">
      <dgm:prSet presAssocID="{9735C714-2B5F-40E1-BA34-1E47AE5D40BA}" presName="dummy" presStyleCnt="0"/>
      <dgm:spPr/>
    </dgm:pt>
    <dgm:pt modelId="{6B81A606-73D1-4D94-AC1A-3879AE3EBD63}" type="pres">
      <dgm:prSet presAssocID="{9735C714-2B5F-40E1-BA34-1E47AE5D40B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AAF02-FA6F-4CE8-9510-BF86FD8E704E}" type="pres">
      <dgm:prSet presAssocID="{D9949467-75B1-49DF-A374-34E80E2D36DF}" presName="sibTrans" presStyleLbl="node1" presStyleIdx="3" presStyleCnt="5"/>
      <dgm:spPr/>
      <dgm:t>
        <a:bodyPr/>
        <a:lstStyle/>
        <a:p>
          <a:endParaRPr lang="ru-RU"/>
        </a:p>
      </dgm:t>
    </dgm:pt>
    <dgm:pt modelId="{B6EF8111-1A13-4BFD-9FF3-5733D7D3F826}" type="pres">
      <dgm:prSet presAssocID="{6C44F8AA-540C-44D1-9D73-B4914CFE5881}" presName="dummy" presStyleCnt="0"/>
      <dgm:spPr/>
    </dgm:pt>
    <dgm:pt modelId="{4235ABE1-34C1-4A43-8DD6-B6DE22695B40}" type="pres">
      <dgm:prSet presAssocID="{6C44F8AA-540C-44D1-9D73-B4914CFE588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27F91-7D4A-4482-BF91-76D4D58A6517}" type="pres">
      <dgm:prSet presAssocID="{A6382B24-4D3C-46F3-8D25-812D231F6D85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BB74709-5173-4819-B1B4-7A634AA208C4}" type="presOf" srcId="{A6382B24-4D3C-46F3-8D25-812D231F6D85}" destId="{37E27F91-7D4A-4482-BF91-76D4D58A6517}" srcOrd="0" destOrd="0" presId="urn:microsoft.com/office/officeart/2005/8/layout/cycle1"/>
    <dgm:cxn modelId="{09A24784-8817-4866-8B1C-CC37DAC9E2AC}" type="presOf" srcId="{FFD860D4-7C72-4CB4-9C94-5E5AB70AD99C}" destId="{C107BA67-614F-4963-8F63-388CB1F87F94}" srcOrd="0" destOrd="0" presId="urn:microsoft.com/office/officeart/2005/8/layout/cycle1"/>
    <dgm:cxn modelId="{39CEE664-62B5-47D7-BC46-27300F191A3F}" type="presOf" srcId="{2972D02B-A9D5-4BC4-BC29-6CCC3FFA0110}" destId="{D2BA07C0-1CB8-4EAD-8199-46F849B4C3E7}" srcOrd="0" destOrd="0" presId="urn:microsoft.com/office/officeart/2005/8/layout/cycle1"/>
    <dgm:cxn modelId="{85DB2C47-5CDF-4F5D-8D56-5FAB3A3CCF1F}" srcId="{C3DBAE41-2127-4641-8A6E-00B9607E90B3}" destId="{8AC7728C-5E27-4607-9603-B82C0029C3A1}" srcOrd="1" destOrd="0" parTransId="{5D0C5CF3-4FF4-4BE0-93E7-0F0C438A9AC2}" sibTransId="{4465C548-A1E3-443D-AB75-BA464ADAAEE2}"/>
    <dgm:cxn modelId="{CA0BBC19-462E-4348-89EA-3FF7A9905ECB}" srcId="{C3DBAE41-2127-4641-8A6E-00B9607E90B3}" destId="{6C44F8AA-540C-44D1-9D73-B4914CFE5881}" srcOrd="4" destOrd="0" parTransId="{BD7F318C-894A-4656-AB1B-86DDEB5DF167}" sibTransId="{A6382B24-4D3C-46F3-8D25-812D231F6D85}"/>
    <dgm:cxn modelId="{A42D8B85-CC4A-4097-8E0A-0985CCB84213}" srcId="{C3DBAE41-2127-4641-8A6E-00B9607E90B3}" destId="{6FDA6443-0ED0-49D2-AD22-593AA51AD574}" srcOrd="0" destOrd="0" parTransId="{37B24011-5A14-44E8-98E7-FA36F8DAAED9}" sibTransId="{2972D02B-A9D5-4BC4-BC29-6CCC3FFA0110}"/>
    <dgm:cxn modelId="{6DEEF754-8CED-411B-B9F5-CA48ACC4E5A8}" type="presOf" srcId="{C3DBAE41-2127-4641-8A6E-00B9607E90B3}" destId="{C4BED947-CE0F-4DBB-93F7-BBED4F846CDE}" srcOrd="0" destOrd="0" presId="urn:microsoft.com/office/officeart/2005/8/layout/cycle1"/>
    <dgm:cxn modelId="{F983D513-DAB2-4BB6-ABF6-E21C1587F80C}" type="presOf" srcId="{96965120-C9CD-451F-B64B-44B63869C014}" destId="{2640EB69-CF6A-424C-8959-E9A9EBB0673F}" srcOrd="0" destOrd="0" presId="urn:microsoft.com/office/officeart/2005/8/layout/cycle1"/>
    <dgm:cxn modelId="{5CFE5BB2-61AE-4B18-87D8-C1CF2B51D868}" type="presOf" srcId="{D9949467-75B1-49DF-A374-34E80E2D36DF}" destId="{13AAAF02-FA6F-4CE8-9510-BF86FD8E704E}" srcOrd="0" destOrd="0" presId="urn:microsoft.com/office/officeart/2005/8/layout/cycle1"/>
    <dgm:cxn modelId="{D1BABF7D-4925-4AEB-AC84-C820164572F0}" srcId="{C3DBAE41-2127-4641-8A6E-00B9607E90B3}" destId="{9735C714-2B5F-40E1-BA34-1E47AE5D40BA}" srcOrd="3" destOrd="0" parTransId="{68222CD0-C528-477C-9FD3-268BBA09E4F8}" sibTransId="{D9949467-75B1-49DF-A374-34E80E2D36DF}"/>
    <dgm:cxn modelId="{86F297D2-05E9-405E-929E-1096AEF760E5}" srcId="{C3DBAE41-2127-4641-8A6E-00B9607E90B3}" destId="{96965120-C9CD-451F-B64B-44B63869C014}" srcOrd="2" destOrd="0" parTransId="{23BC90D2-0431-42E1-8716-DA8CDB41EB53}" sibTransId="{FFD860D4-7C72-4CB4-9C94-5E5AB70AD99C}"/>
    <dgm:cxn modelId="{3C26A34B-0D5A-4297-96EC-13A9596106ED}" type="presOf" srcId="{6FDA6443-0ED0-49D2-AD22-593AA51AD574}" destId="{912C16CD-5E8A-453F-B99E-7EEC789FF021}" srcOrd="0" destOrd="0" presId="urn:microsoft.com/office/officeart/2005/8/layout/cycle1"/>
    <dgm:cxn modelId="{026BC003-1284-424A-8F85-2AEE5D31BF35}" type="presOf" srcId="{9735C714-2B5F-40E1-BA34-1E47AE5D40BA}" destId="{6B81A606-73D1-4D94-AC1A-3879AE3EBD63}" srcOrd="0" destOrd="0" presId="urn:microsoft.com/office/officeart/2005/8/layout/cycle1"/>
    <dgm:cxn modelId="{20BEAE0A-2BEF-435D-836E-7B648C195E4A}" type="presOf" srcId="{8AC7728C-5E27-4607-9603-B82C0029C3A1}" destId="{369BDECA-AF78-4B2B-8ED9-0C270AD84279}" srcOrd="0" destOrd="0" presId="urn:microsoft.com/office/officeart/2005/8/layout/cycle1"/>
    <dgm:cxn modelId="{0A23EC96-E027-4D58-AF72-0719DDD78ABE}" type="presOf" srcId="{4465C548-A1E3-443D-AB75-BA464ADAAEE2}" destId="{03EC14FD-A33E-4321-AEF3-90D4B0663B62}" srcOrd="0" destOrd="0" presId="urn:microsoft.com/office/officeart/2005/8/layout/cycle1"/>
    <dgm:cxn modelId="{83A93A63-A0B4-4500-86B7-CFFB600CC1B3}" type="presOf" srcId="{6C44F8AA-540C-44D1-9D73-B4914CFE5881}" destId="{4235ABE1-34C1-4A43-8DD6-B6DE22695B40}" srcOrd="0" destOrd="0" presId="urn:microsoft.com/office/officeart/2005/8/layout/cycle1"/>
    <dgm:cxn modelId="{767A35A7-C8E0-4130-9D87-93DDBFDB48A3}" type="presParOf" srcId="{C4BED947-CE0F-4DBB-93F7-BBED4F846CDE}" destId="{CCA5EFC1-33C5-439A-9510-4D8981119CC9}" srcOrd="0" destOrd="0" presId="urn:microsoft.com/office/officeart/2005/8/layout/cycle1"/>
    <dgm:cxn modelId="{DA4B9744-CEC1-4E28-BFBA-9BC96B5A0544}" type="presParOf" srcId="{C4BED947-CE0F-4DBB-93F7-BBED4F846CDE}" destId="{912C16CD-5E8A-453F-B99E-7EEC789FF021}" srcOrd="1" destOrd="0" presId="urn:microsoft.com/office/officeart/2005/8/layout/cycle1"/>
    <dgm:cxn modelId="{588967FF-7D66-450F-A471-8E063B04FE94}" type="presParOf" srcId="{C4BED947-CE0F-4DBB-93F7-BBED4F846CDE}" destId="{D2BA07C0-1CB8-4EAD-8199-46F849B4C3E7}" srcOrd="2" destOrd="0" presId="urn:microsoft.com/office/officeart/2005/8/layout/cycle1"/>
    <dgm:cxn modelId="{39D89F28-F4E1-4FDA-B188-37FBB602B97F}" type="presParOf" srcId="{C4BED947-CE0F-4DBB-93F7-BBED4F846CDE}" destId="{DF875B0F-3D4F-4685-9182-8CAD228ACB78}" srcOrd="3" destOrd="0" presId="urn:microsoft.com/office/officeart/2005/8/layout/cycle1"/>
    <dgm:cxn modelId="{9EC8F341-7C42-4D34-9CD1-6A65F279E93C}" type="presParOf" srcId="{C4BED947-CE0F-4DBB-93F7-BBED4F846CDE}" destId="{369BDECA-AF78-4B2B-8ED9-0C270AD84279}" srcOrd="4" destOrd="0" presId="urn:microsoft.com/office/officeart/2005/8/layout/cycle1"/>
    <dgm:cxn modelId="{B7462702-0389-4AA6-B46D-2179B81E9C6D}" type="presParOf" srcId="{C4BED947-CE0F-4DBB-93F7-BBED4F846CDE}" destId="{03EC14FD-A33E-4321-AEF3-90D4B0663B62}" srcOrd="5" destOrd="0" presId="urn:microsoft.com/office/officeart/2005/8/layout/cycle1"/>
    <dgm:cxn modelId="{F923DAD6-F443-498F-83CC-F38656425E1A}" type="presParOf" srcId="{C4BED947-CE0F-4DBB-93F7-BBED4F846CDE}" destId="{8CD2B2AC-2637-4849-AA49-16D03D78E270}" srcOrd="6" destOrd="0" presId="urn:microsoft.com/office/officeart/2005/8/layout/cycle1"/>
    <dgm:cxn modelId="{087EB3F3-2896-45C3-88F0-0D476C48B04F}" type="presParOf" srcId="{C4BED947-CE0F-4DBB-93F7-BBED4F846CDE}" destId="{2640EB69-CF6A-424C-8959-E9A9EBB0673F}" srcOrd="7" destOrd="0" presId="urn:microsoft.com/office/officeart/2005/8/layout/cycle1"/>
    <dgm:cxn modelId="{25FEC93D-2CEC-4CD2-8252-187A853E02AB}" type="presParOf" srcId="{C4BED947-CE0F-4DBB-93F7-BBED4F846CDE}" destId="{C107BA67-614F-4963-8F63-388CB1F87F94}" srcOrd="8" destOrd="0" presId="urn:microsoft.com/office/officeart/2005/8/layout/cycle1"/>
    <dgm:cxn modelId="{0F618A56-CD26-4D70-A082-B066B0CD2BB6}" type="presParOf" srcId="{C4BED947-CE0F-4DBB-93F7-BBED4F846CDE}" destId="{F4205222-B3CA-43C8-8015-665A49006C4F}" srcOrd="9" destOrd="0" presId="urn:microsoft.com/office/officeart/2005/8/layout/cycle1"/>
    <dgm:cxn modelId="{273F4493-417B-4ED0-B611-59196DDB6276}" type="presParOf" srcId="{C4BED947-CE0F-4DBB-93F7-BBED4F846CDE}" destId="{6B81A606-73D1-4D94-AC1A-3879AE3EBD63}" srcOrd="10" destOrd="0" presId="urn:microsoft.com/office/officeart/2005/8/layout/cycle1"/>
    <dgm:cxn modelId="{36FB480A-41B1-4F4D-9105-1B511A63CA8C}" type="presParOf" srcId="{C4BED947-CE0F-4DBB-93F7-BBED4F846CDE}" destId="{13AAAF02-FA6F-4CE8-9510-BF86FD8E704E}" srcOrd="11" destOrd="0" presId="urn:microsoft.com/office/officeart/2005/8/layout/cycle1"/>
    <dgm:cxn modelId="{34EB65A2-8665-4ADB-9B72-006A9C7A46FC}" type="presParOf" srcId="{C4BED947-CE0F-4DBB-93F7-BBED4F846CDE}" destId="{B6EF8111-1A13-4BFD-9FF3-5733D7D3F826}" srcOrd="12" destOrd="0" presId="urn:microsoft.com/office/officeart/2005/8/layout/cycle1"/>
    <dgm:cxn modelId="{DA9D33BD-2F68-47D8-83BE-039910ADC33A}" type="presParOf" srcId="{C4BED947-CE0F-4DBB-93F7-BBED4F846CDE}" destId="{4235ABE1-34C1-4A43-8DD6-B6DE22695B40}" srcOrd="13" destOrd="0" presId="urn:microsoft.com/office/officeart/2005/8/layout/cycle1"/>
    <dgm:cxn modelId="{D10CCEA7-6178-4BF7-948B-9D7034127791}" type="presParOf" srcId="{C4BED947-CE0F-4DBB-93F7-BBED4F846CDE}" destId="{37E27F91-7D4A-4482-BF91-76D4D58A651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F2454-6731-4A21-9956-3BD4B4230710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Промислова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стратегія</a:t>
          </a:r>
        </a:p>
      </dsp:txBody>
      <dsp:txXfrm rot="5400000">
        <a:off x="0" y="0"/>
        <a:ext cx="3048000" cy="1524000"/>
      </dsp:txXfrm>
    </dsp:sp>
    <dsp:sp modelId="{2D670490-8E4B-4A6F-AC90-93C37FCE9C6C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Інноваційна стратегія</a:t>
          </a:r>
        </a:p>
      </dsp:txBody>
      <dsp:txXfrm>
        <a:off x="3048000" y="0"/>
        <a:ext cx="3048000" cy="1524000"/>
      </dsp:txXfrm>
    </dsp:sp>
    <dsp:sp modelId="{B7DB8195-1452-420A-BE34-5D7EF8E49A77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Цифрова </a:t>
          </a:r>
          <a:r>
            <a:rPr lang="uk-UA" sz="2400" kern="1200" dirty="0" err="1"/>
            <a:t>аженда</a:t>
          </a:r>
          <a:r>
            <a:rPr lang="uk-UA" sz="2400" kern="1200" dirty="0"/>
            <a:t> України</a:t>
          </a:r>
        </a:p>
      </dsp:txBody>
      <dsp:txXfrm rot="10800000">
        <a:off x="0" y="2539999"/>
        <a:ext cx="3048000" cy="1524000"/>
      </dsp:txXfrm>
    </dsp:sp>
    <dsp:sp modelId="{72A27F95-DB81-4857-9290-8937D8B3BA5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Програми регіонального та кластерного розвитку</a:t>
          </a:r>
        </a:p>
      </dsp:txBody>
      <dsp:txXfrm rot="-5400000">
        <a:off x="3048000" y="2539999"/>
        <a:ext cx="3048000" cy="1524000"/>
      </dsp:txXfrm>
    </dsp:sp>
    <dsp:sp modelId="{736A21EB-01EB-4A2F-87B7-D36CD31C1224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/>
            <a:t>Індустрія 4.0</a:t>
          </a: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E28A-E47A-494F-90AE-F0345D35F297}">
      <dsp:nvSpPr>
        <dsp:cNvPr id="0" name=""/>
        <dsp:cNvSpPr/>
      </dsp:nvSpPr>
      <dsp:spPr>
        <a:xfrm>
          <a:off x="2922920" y="11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Підприємства</a:t>
          </a:r>
        </a:p>
      </dsp:txBody>
      <dsp:txXfrm>
        <a:off x="2957525" y="34616"/>
        <a:ext cx="1021381" cy="639674"/>
      </dsp:txXfrm>
    </dsp:sp>
    <dsp:sp modelId="{868EA4F2-DB73-4AD2-9149-55EA08753AB3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2574296" y="76956"/>
              </a:moveTo>
              <a:arcTo wR="2021796" hR="2021796" stAng="17151544" swAng="12547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BF773-4C81-418E-AB9D-A6C592E5B288}">
      <dsp:nvSpPr>
        <dsp:cNvPr id="0" name=""/>
        <dsp:cNvSpPr/>
      </dsp:nvSpPr>
      <dsp:spPr>
        <a:xfrm>
          <a:off x="4503624" y="761238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Інтегратори АСУ-ІТ</a:t>
          </a:r>
        </a:p>
      </dsp:txBody>
      <dsp:txXfrm>
        <a:off x="4538229" y="795843"/>
        <a:ext cx="1021381" cy="639674"/>
      </dsp:txXfrm>
    </dsp:sp>
    <dsp:sp modelId="{55AAE7A9-64BD-4728-B305-BC8A18769341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3833733" y="1124832"/>
              </a:moveTo>
              <a:arcTo wR="2021796" hR="2021796" stAng="20019792" swAng="17251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8F6C6-9051-40C6-9C10-5B42BF26B169}">
      <dsp:nvSpPr>
        <dsp:cNvPr id="0" name=""/>
        <dsp:cNvSpPr/>
      </dsp:nvSpPr>
      <dsp:spPr>
        <a:xfrm>
          <a:off x="4894026" y="2471700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Глобальні вендори</a:t>
          </a:r>
        </a:p>
      </dsp:txBody>
      <dsp:txXfrm>
        <a:off x="4928631" y="2506305"/>
        <a:ext cx="1021381" cy="639674"/>
      </dsp:txXfrm>
    </dsp:sp>
    <dsp:sp modelId="{E2650427-ED41-44EE-8748-9E5944D505C1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3873477" y="2833545"/>
              </a:moveTo>
              <a:arcTo wR="2021796" hR="2021796" stAng="1420316" swAng="13573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0A373-13CF-4529-980F-1669E7238A96}">
      <dsp:nvSpPr>
        <dsp:cNvPr id="0" name=""/>
        <dsp:cNvSpPr/>
      </dsp:nvSpPr>
      <dsp:spPr>
        <a:xfrm>
          <a:off x="3800144" y="3843383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Місцеві виробники</a:t>
          </a:r>
        </a:p>
      </dsp:txBody>
      <dsp:txXfrm>
        <a:off x="3834749" y="3877988"/>
        <a:ext cx="1021381" cy="639674"/>
      </dsp:txXfrm>
    </dsp:sp>
    <dsp:sp modelId="{CF46D99A-4286-41BA-88C8-6EFFED378A00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2348296" y="4017055"/>
              </a:moveTo>
              <a:arcTo wR="2021796" hR="2021796" stAng="4842397" swAng="9198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BA96A-830B-4FA8-84EF-4D809B26B13F}">
      <dsp:nvSpPr>
        <dsp:cNvPr id="0" name=""/>
        <dsp:cNvSpPr/>
      </dsp:nvSpPr>
      <dsp:spPr>
        <a:xfrm>
          <a:off x="1931876" y="3843383"/>
          <a:ext cx="1318230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Університети</a:t>
          </a:r>
        </a:p>
      </dsp:txBody>
      <dsp:txXfrm>
        <a:off x="1966481" y="3877988"/>
        <a:ext cx="1249020" cy="639674"/>
      </dsp:txXfrm>
    </dsp:sp>
    <dsp:sp modelId="{5ECB1E33-47F8-46A1-89AF-97FCE5DF6303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624829" y="3483351"/>
              </a:moveTo>
              <a:arcTo wR="2021796" hR="2021796" stAng="8022337" swAng="13573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CB80E-8901-4C1B-89C6-ED5956D9562C}">
      <dsp:nvSpPr>
        <dsp:cNvPr id="0" name=""/>
        <dsp:cNvSpPr/>
      </dsp:nvSpPr>
      <dsp:spPr>
        <a:xfrm>
          <a:off x="951814" y="2471700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Стартапи</a:t>
          </a:r>
        </a:p>
      </dsp:txBody>
      <dsp:txXfrm>
        <a:off x="986419" y="2506305"/>
        <a:ext cx="1021381" cy="639674"/>
      </dsp:txXfrm>
    </dsp:sp>
    <dsp:sp modelId="{B1DE7A16-A893-4BE5-BD35-9B5B3C870897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1796" y="2107018"/>
              </a:moveTo>
              <a:arcTo wR="2021796" hR="2021796" stAng="10655050" swAng="17251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395A6-133C-450A-A394-FCBEDF60ECA9}">
      <dsp:nvSpPr>
        <dsp:cNvPr id="0" name=""/>
        <dsp:cNvSpPr/>
      </dsp:nvSpPr>
      <dsp:spPr>
        <a:xfrm>
          <a:off x="1342216" y="761238"/>
          <a:ext cx="1090591" cy="708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Машинобудівники</a:t>
          </a:r>
        </a:p>
      </dsp:txBody>
      <dsp:txXfrm>
        <a:off x="1376821" y="795843"/>
        <a:ext cx="1021381" cy="639674"/>
      </dsp:txXfrm>
    </dsp:sp>
    <dsp:sp modelId="{E007633F-1ECE-4F2D-9ABF-2D03BDC01407}">
      <dsp:nvSpPr>
        <dsp:cNvPr id="0" name=""/>
        <dsp:cNvSpPr/>
      </dsp:nvSpPr>
      <dsp:spPr>
        <a:xfrm>
          <a:off x="1446419" y="354454"/>
          <a:ext cx="4043592" cy="4043592"/>
        </a:xfrm>
        <a:custGeom>
          <a:avLst/>
          <a:gdLst/>
          <a:ahLst/>
          <a:cxnLst/>
          <a:rect l="0" t="0" r="0" b="0"/>
          <a:pathLst>
            <a:path>
              <a:moveTo>
                <a:pt x="811479" y="402292"/>
              </a:moveTo>
              <a:arcTo wR="2021796" hR="2021796" stAng="13993670" swAng="12547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C16CD-5E8A-453F-B99E-7EEC789FF021}">
      <dsp:nvSpPr>
        <dsp:cNvPr id="0" name=""/>
        <dsp:cNvSpPr/>
      </dsp:nvSpPr>
      <dsp:spPr>
        <a:xfrm>
          <a:off x="2828034" y="2041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rgbClr val="FF0000"/>
              </a:solidFill>
            </a:rPr>
            <a:t>стандарти</a:t>
          </a:r>
        </a:p>
      </dsp:txBody>
      <dsp:txXfrm>
        <a:off x="2828034" y="20418"/>
        <a:ext cx="730922" cy="730922"/>
      </dsp:txXfrm>
    </dsp:sp>
    <dsp:sp modelId="{D2BA07C0-1CB8-4EAD-8199-46F849B4C3E7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21293952"/>
            <a:gd name="adj4" fmla="val 19765616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BDECA-AF78-4B2B-8ED9-0C270AD84279}">
      <dsp:nvSpPr>
        <dsp:cNvPr id="0" name=""/>
        <dsp:cNvSpPr/>
      </dsp:nvSpPr>
      <dsp:spPr>
        <a:xfrm>
          <a:off x="3270012" y="138068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rgbClr val="FF0000"/>
              </a:solidFill>
            </a:rPr>
            <a:t>кадри</a:t>
          </a:r>
        </a:p>
      </dsp:txBody>
      <dsp:txXfrm>
        <a:off x="3270012" y="1380688"/>
        <a:ext cx="730922" cy="730922"/>
      </dsp:txXfrm>
    </dsp:sp>
    <dsp:sp modelId="{03EC14FD-A33E-4321-AEF3-90D4B0663B62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4015434"/>
            <a:gd name="adj4" fmla="val 2252756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0EB69-CF6A-424C-8959-E9A9EBB0673F}">
      <dsp:nvSpPr>
        <dsp:cNvPr id="0" name=""/>
        <dsp:cNvSpPr/>
      </dsp:nvSpPr>
      <dsp:spPr>
        <a:xfrm>
          <a:off x="2112898" y="2221380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rgbClr val="FF0000"/>
              </a:solidFill>
            </a:rPr>
            <a:t>інновації</a:t>
          </a:r>
        </a:p>
      </dsp:txBody>
      <dsp:txXfrm>
        <a:off x="2112898" y="2221380"/>
        <a:ext cx="730922" cy="730922"/>
      </dsp:txXfrm>
    </dsp:sp>
    <dsp:sp modelId="{C107BA67-614F-4963-8F63-388CB1F87F94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8211505"/>
            <a:gd name="adj4" fmla="val 6448827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1A606-73D1-4D94-AC1A-3879AE3EBD63}">
      <dsp:nvSpPr>
        <dsp:cNvPr id="0" name=""/>
        <dsp:cNvSpPr/>
      </dsp:nvSpPr>
      <dsp:spPr>
        <a:xfrm>
          <a:off x="955784" y="138068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rgbClr val="FF0000"/>
              </a:solidFill>
            </a:rPr>
            <a:t>фонди</a:t>
          </a:r>
        </a:p>
      </dsp:txBody>
      <dsp:txXfrm>
        <a:off x="955784" y="1380688"/>
        <a:ext cx="730922" cy="730922"/>
      </dsp:txXfrm>
    </dsp:sp>
    <dsp:sp modelId="{13AAAF02-FA6F-4CE8-9510-BF86FD8E704E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12298645"/>
            <a:gd name="adj4" fmla="val 10770309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5ABE1-34C1-4A43-8DD6-B6DE22695B40}">
      <dsp:nvSpPr>
        <dsp:cNvPr id="0" name=""/>
        <dsp:cNvSpPr/>
      </dsp:nvSpPr>
      <dsp:spPr>
        <a:xfrm>
          <a:off x="1397762" y="20418"/>
          <a:ext cx="730922" cy="73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rgbClr val="FF0000"/>
              </a:solidFill>
            </a:rPr>
            <a:t>експорт</a:t>
          </a:r>
        </a:p>
      </dsp:txBody>
      <dsp:txXfrm>
        <a:off x="1397762" y="20418"/>
        <a:ext cx="730922" cy="730922"/>
      </dsp:txXfrm>
    </dsp:sp>
    <dsp:sp modelId="{37E27F91-7D4A-4482-BF91-76D4D58A6517}">
      <dsp:nvSpPr>
        <dsp:cNvPr id="0" name=""/>
        <dsp:cNvSpPr/>
      </dsp:nvSpPr>
      <dsp:spPr>
        <a:xfrm>
          <a:off x="1107290" y="-888"/>
          <a:ext cx="2742138" cy="2742138"/>
        </a:xfrm>
        <a:prstGeom prst="circularArrow">
          <a:avLst>
            <a:gd name="adj1" fmla="val 5198"/>
            <a:gd name="adj2" fmla="val 335739"/>
            <a:gd name="adj3" fmla="val 16866421"/>
            <a:gd name="adj4" fmla="val 15197841"/>
            <a:gd name="adj5" fmla="val 606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052" cy="49665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541" y="1"/>
            <a:ext cx="2929051" cy="49665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9BF24F-CD16-4DB9-BD1A-B8FCB87383CC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81"/>
            <a:ext cx="2929052" cy="49665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541" y="9444281"/>
            <a:ext cx="2929051" cy="49665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F09379-C197-485E-BB0E-4F982EFF2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052" cy="49665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541" y="1"/>
            <a:ext cx="2929051" cy="49665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180A67-E29F-4398-A808-45D3F6FF1F09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02" y="4722931"/>
            <a:ext cx="5408930" cy="4474606"/>
          </a:xfrm>
          <a:prstGeom prst="rect">
            <a:avLst/>
          </a:prstGeom>
        </p:spPr>
        <p:txBody>
          <a:bodyPr vert="horz" lIns="90836" tIns="45418" rIns="90836" bIns="4541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81"/>
            <a:ext cx="2929052" cy="49665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541" y="9444281"/>
            <a:ext cx="2929051" cy="49665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C7814B-0DAC-4309-AC9F-B51D461F8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7814B-0DAC-4309-AC9F-B51D461F89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7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F696109-DD5A-4905-B39A-BD6F05DF442D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EBF4-583B-45C8-B6CF-6E33DE3BC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B1FE-3A17-4793-AB29-20AB46DC4F43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ECE1-3E70-4DBF-B771-58B27CE36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C38-E6BD-465B-85BF-EE632494856D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EB12-AC12-4199-BABF-9C49F2711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2553-28BD-4119-8C91-259FF701E87B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746B-5E7A-4084-9911-8C1E1AEE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73E6C-5784-4693-8D20-2F112DA95C5B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8A0-3C57-4314-AC18-2333DDFB1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1599-1AFC-4A57-96F9-BAD191B3837D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4BBE-68C8-4836-9F2A-2DA1499B8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FF13-6314-419B-A71F-9898064A33B0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05C3-57FD-430E-BB84-44FFD1122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2733-EE60-4B8F-B677-2BC918DA9FA4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5935-4B71-42D5-A042-86EB46D6B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F69B-39BB-4252-BED0-7D7A121A2B93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98BE-68E6-4D9A-871E-42BB269D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B102-46FF-416F-885D-4252B5C004FF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A25F-B65D-4208-80D6-2CA8E910D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</a:t>
            </a:r>
            <a:r>
              <a:rPr lang="ru-RU" noProof="0" dirty="0"/>
              <a:t>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C188-A37B-4F71-8679-77B8D7DAA698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2F9A-6F28-4871-9EB7-6F5ED8E5B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C5E7F1-AA9A-4259-9210-903F3ADB6396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7A8696-E0E9-4DE7-9504-34CD23A8C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39" r:id="rId2"/>
    <p:sldLayoutId id="2147484244" r:id="rId3"/>
    <p:sldLayoutId id="2147484240" r:id="rId4"/>
    <p:sldLayoutId id="2147484241" r:id="rId5"/>
    <p:sldLayoutId id="2147484245" r:id="rId6"/>
    <p:sldLayoutId id="2147484246" r:id="rId7"/>
    <p:sldLayoutId id="2147484247" r:id="rId8"/>
    <p:sldLayoutId id="2147484248" r:id="rId9"/>
    <p:sldLayoutId id="2147484242" r:id="rId10"/>
    <p:sldLayoutId id="21474842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Yurchak.alexandre@appau.org.ua" TargetMode="External"/><Relationship Id="rId2" Type="http://schemas.openxmlformats.org/officeDocument/2006/relationships/hyperlink" Target="https://mautic.appau.org.ua/asset/40:strategia-rozvitku-4-0-v3-korotkadocx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FB2E94-87FD-4464-A2A5-5D13D3C1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" y="548680"/>
            <a:ext cx="9181665" cy="56166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57A6E8-F3E1-4386-97B4-2A14E9DE0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36" y="6440110"/>
            <a:ext cx="1578868" cy="3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35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440F1-AA27-42C8-ADB4-3AA5AFE9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Узгодження та синхронізація на урядовому рівні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AF53B3A-60E4-48ED-9656-8543BE77F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562314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85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0D41E-4E14-4723-A61D-31772041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990600"/>
          </a:xfrm>
        </p:spPr>
        <p:txBody>
          <a:bodyPr/>
          <a:lstStyle/>
          <a:p>
            <a:pPr algn="ctr"/>
            <a:r>
              <a:rPr lang="uk-UA" b="1" dirty="0"/>
              <a:t/>
            </a:r>
            <a:br>
              <a:rPr lang="uk-UA" b="1" dirty="0"/>
            </a:br>
            <a:r>
              <a:rPr lang="uk-UA" sz="4000" b="1" dirty="0"/>
              <a:t>Деталізація окремих положень стратегії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1607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383"/>
            <a:ext cx="7704856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6" y="171797"/>
            <a:ext cx="24246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Технологічні</a:t>
            </a:r>
          </a:p>
          <a:p>
            <a:pPr algn="ctr"/>
            <a:r>
              <a:rPr lang="uk-UA" sz="2800" b="1" dirty="0"/>
              <a:t>аспекти</a:t>
            </a:r>
          </a:p>
          <a:p>
            <a:pPr algn="ctr"/>
            <a:endParaRPr lang="uk-UA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CF552-8C66-4FD7-884B-AEF6B07B380D}"/>
              </a:ext>
            </a:extLst>
          </p:cNvPr>
          <p:cNvSpPr txBox="1"/>
          <p:nvPr/>
        </p:nvSpPr>
        <p:spPr>
          <a:xfrm>
            <a:off x="91593" y="1916832"/>
            <a:ext cx="18637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залежність</a:t>
            </a:r>
            <a:endParaRPr lang="uk-UA" sz="2800" b="1" dirty="0">
              <a:solidFill>
                <a:srgbClr val="FF0000"/>
              </a:solidFill>
            </a:endParaRP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3.0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976F7-03A8-4FC6-8489-F76A8EF8A876}"/>
              </a:ext>
            </a:extLst>
          </p:cNvPr>
          <p:cNvSpPr txBox="1"/>
          <p:nvPr/>
        </p:nvSpPr>
        <p:spPr>
          <a:xfrm>
            <a:off x="234610" y="3645024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стан 4.0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0D1BA-7285-45CA-B9AC-138A218C1024}"/>
              </a:ext>
            </a:extLst>
          </p:cNvPr>
          <p:cNvSpPr txBox="1"/>
          <p:nvPr/>
        </p:nvSpPr>
        <p:spPr>
          <a:xfrm>
            <a:off x="681047" y="5382433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цілі</a:t>
            </a:r>
          </a:p>
        </p:txBody>
      </p:sp>
    </p:spTree>
    <p:extLst>
      <p:ext uri="{BB962C8B-B14F-4D97-AF65-F5344CB8AC3E}">
        <p14:creationId xmlns:p14="http://schemas.microsoft.com/office/powerpoint/2010/main" val="327074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C0AE-5025-4F72-8CF5-A6C13A25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6648"/>
            <a:ext cx="8229600" cy="914400"/>
          </a:xfrm>
        </p:spPr>
        <p:txBody>
          <a:bodyPr/>
          <a:lstStyle/>
          <a:p>
            <a:pPr algn="ctr"/>
            <a:r>
              <a:rPr lang="uk-UA" b="1" dirty="0"/>
              <a:t>Нашим розробникам потрібно значно прискорити процеси </a:t>
            </a:r>
            <a:r>
              <a:rPr lang="uk-UA" b="1" dirty="0" err="1"/>
              <a:t>таргетингу</a:t>
            </a:r>
            <a:r>
              <a:rPr lang="uk-UA" b="1" dirty="0"/>
              <a:t> по ключовим секторам 4.0!</a:t>
            </a:r>
          </a:p>
        </p:txBody>
      </p:sp>
    </p:spTree>
    <p:extLst>
      <p:ext uri="{BB962C8B-B14F-4D97-AF65-F5344CB8AC3E}">
        <p14:creationId xmlns:p14="http://schemas.microsoft.com/office/powerpoint/2010/main" val="93816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8" y="908720"/>
            <a:ext cx="8730208" cy="61743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Правильн</a:t>
            </a:r>
            <a:r>
              <a:rPr lang="ru-RU" b="1" dirty="0" err="1"/>
              <a:t>ий</a:t>
            </a:r>
            <a:r>
              <a:rPr lang="ru-RU" b="1" dirty="0"/>
              <a:t> </a:t>
            </a:r>
            <a:r>
              <a:rPr lang="uk-UA" b="1" dirty="0"/>
              <a:t>фокус має бути на </a:t>
            </a:r>
            <a:r>
              <a:rPr lang="en-US" b="1" dirty="0"/>
              <a:t>Industrial Engineering</a:t>
            </a:r>
            <a:endParaRPr lang="uk-U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B216C-48E1-406B-8014-4DD401F1FB6D}"/>
              </a:ext>
            </a:extLst>
          </p:cNvPr>
          <p:cNvSpPr txBox="1"/>
          <p:nvPr/>
        </p:nvSpPr>
        <p:spPr>
          <a:xfrm>
            <a:off x="0" y="2060848"/>
            <a:ext cx="6463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/>
              <a:t>7-12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C4D05-8E11-49F7-ABBE-87FD11E3DF5F}"/>
              </a:ext>
            </a:extLst>
          </p:cNvPr>
          <p:cNvSpPr txBox="1"/>
          <p:nvPr/>
        </p:nvSpPr>
        <p:spPr>
          <a:xfrm>
            <a:off x="-43408" y="5085184"/>
            <a:ext cx="51809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/>
              <a:t>3-7</a:t>
            </a:r>
          </a:p>
        </p:txBody>
      </p:sp>
    </p:spTree>
    <p:extLst>
      <p:ext uri="{BB962C8B-B14F-4D97-AF65-F5344CB8AC3E}">
        <p14:creationId xmlns:p14="http://schemas.microsoft.com/office/powerpoint/2010/main" val="353077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C0AE-5025-4F72-8CF5-A6C13A25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17032"/>
            <a:ext cx="8229600" cy="914400"/>
          </a:xfrm>
        </p:spPr>
        <p:txBody>
          <a:bodyPr/>
          <a:lstStyle/>
          <a:p>
            <a:pPr algn="ctr"/>
            <a:r>
              <a:rPr lang="uk-UA" b="1" dirty="0"/>
              <a:t>Імпорт готових продуктів </a:t>
            </a:r>
            <a:r>
              <a:rPr lang="en-US" b="1" dirty="0"/>
              <a:t>IE</a:t>
            </a:r>
            <a:r>
              <a:rPr lang="ru-RU" b="1" dirty="0"/>
              <a:t> </a:t>
            </a:r>
            <a:r>
              <a:rPr lang="ru-RU" b="1" dirty="0" err="1"/>
              <a:t>зроста</a:t>
            </a:r>
            <a:r>
              <a:rPr lang="uk-UA" b="1" dirty="0"/>
              <a:t>є по всім галузям!</a:t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Якщо уряд не прийме належні заходи в найближчі 2-3 роки – </a:t>
            </a:r>
            <a:r>
              <a:rPr lang="uk-UA" b="1" dirty="0">
                <a:solidFill>
                  <a:srgbClr val="FF0000"/>
                </a:solidFill>
              </a:rPr>
              <a:t>більшість виробників ІЕ зникне з мапи України!</a:t>
            </a:r>
          </a:p>
        </p:txBody>
      </p:sp>
    </p:spTree>
    <p:extLst>
      <p:ext uri="{BB962C8B-B14F-4D97-AF65-F5344CB8AC3E}">
        <p14:creationId xmlns:p14="http://schemas.microsoft.com/office/powerpoint/2010/main" val="137578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698F7-4282-491A-BD85-ACB87250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14400"/>
          </a:xfrm>
        </p:spPr>
        <p:txBody>
          <a:bodyPr/>
          <a:lstStyle/>
          <a:p>
            <a:r>
              <a:rPr lang="uk-UA" sz="2800" b="1" dirty="0"/>
              <a:t>Загальний обсяг витрат підприємств машинобудування на інноваційну діяльність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B4D81255-5835-4793-906D-6394B3B7DA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7807" y="1977988"/>
          <a:ext cx="7962256" cy="2902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564">
                  <a:extLst>
                    <a:ext uri="{9D8B030D-6E8A-4147-A177-3AD203B41FA5}">
                      <a16:colId xmlns:a16="http://schemas.microsoft.com/office/drawing/2014/main" val="1670220554"/>
                    </a:ext>
                  </a:extLst>
                </a:gridCol>
                <a:gridCol w="1990564">
                  <a:extLst>
                    <a:ext uri="{9D8B030D-6E8A-4147-A177-3AD203B41FA5}">
                      <a16:colId xmlns:a16="http://schemas.microsoft.com/office/drawing/2014/main" val="281313517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183611122"/>
                    </a:ext>
                  </a:extLst>
                </a:gridCol>
                <a:gridCol w="1748880">
                  <a:extLst>
                    <a:ext uri="{9D8B030D-6E8A-4147-A177-3AD203B41FA5}">
                      <a16:colId xmlns:a16="http://schemas.microsoft.com/office/drawing/2014/main" val="1389915859"/>
                    </a:ext>
                  </a:extLst>
                </a:gridCol>
              </a:tblGrid>
              <a:tr h="967341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Різниця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72187"/>
                  </a:ext>
                </a:extLst>
              </a:tr>
              <a:tr h="967341">
                <a:tc>
                  <a:txBody>
                    <a:bodyPr/>
                    <a:lstStyle/>
                    <a:p>
                      <a:r>
                        <a:rPr lang="uk-UA" dirty="0"/>
                        <a:t>В млн доларів 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306,88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116,99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C00000"/>
                          </a:solidFill>
                        </a:rPr>
                        <a:t>-62%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1838"/>
                  </a:ext>
                </a:extLst>
              </a:tr>
              <a:tr h="967341">
                <a:tc>
                  <a:txBody>
                    <a:bodyPr/>
                    <a:lstStyle/>
                    <a:p>
                      <a:r>
                        <a:rPr lang="uk-UA" dirty="0"/>
                        <a:t>Частка витрат в доходах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2,43%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1,89%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-23%</a:t>
                      </a:r>
                      <a:endParaRPr lang="uk-UA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7411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093DB6-06EB-4160-83C1-2751C37141C4}"/>
              </a:ext>
            </a:extLst>
          </p:cNvPr>
          <p:cNvSpPr txBox="1"/>
          <p:nvPr/>
        </p:nvSpPr>
        <p:spPr>
          <a:xfrm>
            <a:off x="2195736" y="5714092"/>
            <a:ext cx="496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Св</a:t>
            </a:r>
            <a:r>
              <a:rPr lang="uk-UA" sz="2800" b="1" dirty="0" err="1"/>
              <a:t>ітовий</a:t>
            </a:r>
            <a:r>
              <a:rPr lang="uk-UA" sz="2800" b="1" dirty="0"/>
              <a:t> </a:t>
            </a:r>
            <a:r>
              <a:rPr lang="uk-UA" sz="2800" b="1" dirty="0" err="1"/>
              <a:t>бенчмарк</a:t>
            </a:r>
            <a:r>
              <a:rPr lang="uk-UA" sz="2800" b="1" dirty="0"/>
              <a:t> – 4-7 %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2C8BD-158A-46D8-88CF-4D0C00D2AB17}"/>
              </a:ext>
            </a:extLst>
          </p:cNvPr>
          <p:cNvSpPr txBox="1"/>
          <p:nvPr/>
        </p:nvSpPr>
        <p:spPr>
          <a:xfrm>
            <a:off x="827584" y="6381328"/>
            <a:ext cx="454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Джерело: «</a:t>
            </a:r>
            <a:r>
              <a:rPr lang="uk-UA" dirty="0" err="1"/>
              <a:t>Держпромзовнішекспертиза</a:t>
            </a:r>
            <a:r>
              <a:rPr lang="uk-UA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7491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AF927-5C17-4901-9616-C041795B9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4" y="723528"/>
            <a:ext cx="5948114" cy="59481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63C2-9AB3-47A5-BC13-9A179D6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5680"/>
            <a:ext cx="9361040" cy="914400"/>
          </a:xfrm>
        </p:spPr>
        <p:txBody>
          <a:bodyPr/>
          <a:lstStyle/>
          <a:p>
            <a:r>
              <a:rPr lang="uk-UA" sz="2800" dirty="0"/>
              <a:t>Модель інноваційної екосистеми – </a:t>
            </a:r>
            <a:r>
              <a:rPr lang="uk-UA" sz="2800" b="1" dirty="0"/>
              <a:t>фокус на слабких місцях</a:t>
            </a:r>
            <a:endParaRPr lang="uk-UA" sz="28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456D7AE-6A75-4217-B4B1-9E84F375FCF3}"/>
              </a:ext>
            </a:extLst>
          </p:cNvPr>
          <p:cNvSpPr/>
          <p:nvPr/>
        </p:nvSpPr>
        <p:spPr>
          <a:xfrm>
            <a:off x="2339752" y="5157192"/>
            <a:ext cx="1008112" cy="288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5B44C9F-8B6D-4E80-9E4E-639A22F5D7CB}"/>
              </a:ext>
            </a:extLst>
          </p:cNvPr>
          <p:cNvSpPr/>
          <p:nvPr/>
        </p:nvSpPr>
        <p:spPr>
          <a:xfrm>
            <a:off x="2951820" y="5805264"/>
            <a:ext cx="1260140" cy="288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52E2797-1F17-4F84-96BC-E57BDD4DB690}"/>
              </a:ext>
            </a:extLst>
          </p:cNvPr>
          <p:cNvSpPr/>
          <p:nvPr/>
        </p:nvSpPr>
        <p:spPr>
          <a:xfrm>
            <a:off x="1709682" y="4077072"/>
            <a:ext cx="1350150" cy="5040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5BBD33A-C90E-4698-9E68-A9B05105D77D}"/>
              </a:ext>
            </a:extLst>
          </p:cNvPr>
          <p:cNvSpPr/>
          <p:nvPr/>
        </p:nvSpPr>
        <p:spPr>
          <a:xfrm>
            <a:off x="5580112" y="2292896"/>
            <a:ext cx="1440160" cy="5040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D0F9FAC-7E4D-4E21-8E9B-F2FFB812DF79}"/>
              </a:ext>
            </a:extLst>
          </p:cNvPr>
          <p:cNvSpPr/>
          <p:nvPr/>
        </p:nvSpPr>
        <p:spPr>
          <a:xfrm>
            <a:off x="5983610" y="2806874"/>
            <a:ext cx="1180678" cy="5040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1372C5E-BA56-4F07-A5E6-9571C9000B2E}"/>
              </a:ext>
            </a:extLst>
          </p:cNvPr>
          <p:cNvSpPr/>
          <p:nvPr/>
        </p:nvSpPr>
        <p:spPr>
          <a:xfrm>
            <a:off x="5133789" y="5301208"/>
            <a:ext cx="1440160" cy="5040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6E7948C-BFA3-4268-8820-34A448558502}"/>
              </a:ext>
            </a:extLst>
          </p:cNvPr>
          <p:cNvSpPr/>
          <p:nvPr/>
        </p:nvSpPr>
        <p:spPr>
          <a:xfrm>
            <a:off x="2951820" y="1288207"/>
            <a:ext cx="1440160" cy="5040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71BC781-CDFA-456E-AAA3-78BB8A67B3CA}"/>
              </a:ext>
            </a:extLst>
          </p:cNvPr>
          <p:cNvSpPr/>
          <p:nvPr/>
        </p:nvSpPr>
        <p:spPr>
          <a:xfrm>
            <a:off x="5994158" y="4054041"/>
            <a:ext cx="1440160" cy="504056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1781514-BE57-4738-A630-B5FF5B832097}"/>
              </a:ext>
            </a:extLst>
          </p:cNvPr>
          <p:cNvSpPr/>
          <p:nvPr/>
        </p:nvSpPr>
        <p:spPr>
          <a:xfrm>
            <a:off x="0" y="1693974"/>
            <a:ext cx="719082" cy="1965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DFC9801-368C-44FD-9B0C-DA75099279CE}"/>
              </a:ext>
            </a:extLst>
          </p:cNvPr>
          <p:cNvSpPr/>
          <p:nvPr/>
        </p:nvSpPr>
        <p:spPr>
          <a:xfrm>
            <a:off x="-39216" y="1977324"/>
            <a:ext cx="758298" cy="196577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D1865-13EC-4EF7-A1A6-DC2E7D2F332B}"/>
              </a:ext>
            </a:extLst>
          </p:cNvPr>
          <p:cNvSpPr txBox="1"/>
          <p:nvPr/>
        </p:nvSpPr>
        <p:spPr>
          <a:xfrm>
            <a:off x="755576" y="162880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Ролі Центрів 4.0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F7B04F-8170-49F0-97C1-B150E39DF0B2}"/>
              </a:ext>
            </a:extLst>
          </p:cNvPr>
          <p:cNvSpPr txBox="1"/>
          <p:nvPr/>
        </p:nvSpPr>
        <p:spPr>
          <a:xfrm>
            <a:off x="755576" y="189515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Роль АППАУ та </a:t>
            </a:r>
          </a:p>
          <a:p>
            <a:r>
              <a:rPr lang="uk-UA" sz="1000" dirty="0"/>
              <a:t>руху 4.0</a:t>
            </a: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FF644693-4A3C-439D-9374-2C9090B240B3}"/>
              </a:ext>
            </a:extLst>
          </p:cNvPr>
          <p:cNvSpPr/>
          <p:nvPr/>
        </p:nvSpPr>
        <p:spPr>
          <a:xfrm>
            <a:off x="179512" y="4077072"/>
            <a:ext cx="1520620" cy="420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Центри 4.0</a:t>
            </a:r>
          </a:p>
        </p:txBody>
      </p:sp>
    </p:spTree>
    <p:extLst>
      <p:ext uri="{BB962C8B-B14F-4D97-AF65-F5344CB8AC3E}">
        <p14:creationId xmlns:p14="http://schemas.microsoft.com/office/powerpoint/2010/main" val="38488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3" grpId="0" animBg="1"/>
      <p:bldP spid="17" grpId="0" animBg="1"/>
      <p:bldP spid="9" grpId="0"/>
      <p:bldP spid="1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AF927-5C17-4901-9616-C041795B9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4" y="723528"/>
            <a:ext cx="5948114" cy="59481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63C2-9AB3-47A5-BC13-9A179D6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315416"/>
            <a:ext cx="9361040" cy="914400"/>
          </a:xfrm>
        </p:spPr>
        <p:txBody>
          <a:bodyPr/>
          <a:lstStyle/>
          <a:p>
            <a:r>
              <a:rPr lang="uk-UA" sz="2800" b="1" dirty="0"/>
              <a:t>Ринкові тенденції: </a:t>
            </a:r>
            <a:r>
              <a:rPr lang="ru-RU" sz="2800" b="1" dirty="0"/>
              <a:t>ОЕМ в </a:t>
            </a:r>
            <a:r>
              <a:rPr lang="ru-RU" sz="2800" b="1" dirty="0" err="1"/>
              <a:t>харчовій</a:t>
            </a:r>
            <a:r>
              <a:rPr lang="ru-RU" sz="2800" b="1" dirty="0"/>
              <a:t> та </a:t>
            </a:r>
            <a:r>
              <a:rPr lang="ru-RU" sz="2800" b="1" dirty="0" err="1"/>
              <a:t>фарма</a:t>
            </a:r>
            <a:endParaRPr lang="uk-UA" sz="2800" b="1" dirty="0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CC79665F-9E6E-4592-A80E-1D5C4D75BB89}"/>
              </a:ext>
            </a:extLst>
          </p:cNvPr>
          <p:cNvCxnSpPr/>
          <p:nvPr/>
        </p:nvCxnSpPr>
        <p:spPr>
          <a:xfrm flipV="1">
            <a:off x="2195736" y="1484784"/>
            <a:ext cx="1728192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78A22FF1-2362-416F-829C-996C075DD027}"/>
              </a:ext>
            </a:extLst>
          </p:cNvPr>
          <p:cNvCxnSpPr>
            <a:cxnSpLocks/>
          </p:cNvCxnSpPr>
          <p:nvPr/>
        </p:nvCxnSpPr>
        <p:spPr>
          <a:xfrm flipH="1" flipV="1">
            <a:off x="5220074" y="1484784"/>
            <a:ext cx="1496911" cy="15662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5BCA4319-2341-4A75-B6E2-90D689338FD8}"/>
              </a:ext>
            </a:extLst>
          </p:cNvPr>
          <p:cNvSpPr/>
          <p:nvPr/>
        </p:nvSpPr>
        <p:spPr>
          <a:xfrm>
            <a:off x="3995936" y="2132856"/>
            <a:ext cx="864096" cy="8320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B575F769-79C6-4B18-997F-5912A4264AA7}"/>
              </a:ext>
            </a:extLst>
          </p:cNvPr>
          <p:cNvCxnSpPr>
            <a:cxnSpLocks/>
          </p:cNvCxnSpPr>
          <p:nvPr/>
        </p:nvCxnSpPr>
        <p:spPr>
          <a:xfrm flipH="1">
            <a:off x="5974175" y="4221088"/>
            <a:ext cx="10627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660B6286-A441-411C-AA52-32643C193459}"/>
              </a:ext>
            </a:extLst>
          </p:cNvPr>
          <p:cNvCxnSpPr>
            <a:cxnSpLocks/>
          </p:cNvCxnSpPr>
          <p:nvPr/>
        </p:nvCxnSpPr>
        <p:spPr>
          <a:xfrm flipH="1">
            <a:off x="5442800" y="4941168"/>
            <a:ext cx="10627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04D68B5F-A6F9-48D5-A732-089A066024E2}"/>
              </a:ext>
            </a:extLst>
          </p:cNvPr>
          <p:cNvCxnSpPr>
            <a:cxnSpLocks/>
          </p:cNvCxnSpPr>
          <p:nvPr/>
        </p:nvCxnSpPr>
        <p:spPr>
          <a:xfrm flipH="1">
            <a:off x="5442800" y="5157192"/>
            <a:ext cx="10627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AF9894E4-24A7-4D4C-92D5-8C4E4592FCED}"/>
              </a:ext>
            </a:extLst>
          </p:cNvPr>
          <p:cNvCxnSpPr>
            <a:cxnSpLocks/>
          </p:cNvCxnSpPr>
          <p:nvPr/>
        </p:nvCxnSpPr>
        <p:spPr>
          <a:xfrm flipH="1">
            <a:off x="5058725" y="5445224"/>
            <a:ext cx="10627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9F16BD24-AA1F-460B-A137-E7FBA61FC63D}"/>
              </a:ext>
            </a:extLst>
          </p:cNvPr>
          <p:cNvCxnSpPr>
            <a:cxnSpLocks/>
          </p:cNvCxnSpPr>
          <p:nvPr/>
        </p:nvCxnSpPr>
        <p:spPr>
          <a:xfrm flipH="1">
            <a:off x="4691725" y="5877272"/>
            <a:ext cx="10627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ілка: вліво 32">
            <a:extLst>
              <a:ext uri="{FF2B5EF4-FFF2-40B4-BE49-F238E27FC236}">
                <a16:creationId xmlns:a16="http://schemas.microsoft.com/office/drawing/2014/main" id="{34B84E08-1D46-4693-A5D9-16143E393E62}"/>
              </a:ext>
            </a:extLst>
          </p:cNvPr>
          <p:cNvSpPr/>
          <p:nvPr/>
        </p:nvSpPr>
        <p:spPr>
          <a:xfrm>
            <a:off x="5016131" y="3376281"/>
            <a:ext cx="3401707" cy="789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імпорт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35386A-7A4F-41A6-9338-6F0BD3E84801}"/>
              </a:ext>
            </a:extLst>
          </p:cNvPr>
          <p:cNvSpPr txBox="1"/>
          <p:nvPr/>
        </p:nvSpPr>
        <p:spPr>
          <a:xfrm>
            <a:off x="170753" y="1181070"/>
            <a:ext cx="1457674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600" b="1" u="sng" dirty="0" err="1"/>
              <a:t>Макро</a:t>
            </a:r>
            <a:r>
              <a:rPr lang="uk-UA" sz="1600" dirty="0"/>
              <a:t>:</a:t>
            </a:r>
          </a:p>
          <a:p>
            <a:r>
              <a:rPr lang="uk-UA" sz="1600" dirty="0">
                <a:solidFill>
                  <a:srgbClr val="C00000"/>
                </a:solidFill>
              </a:rPr>
              <a:t>фінансові </a:t>
            </a:r>
          </a:p>
          <a:p>
            <a:r>
              <a:rPr lang="uk-UA" sz="1600" dirty="0">
                <a:solidFill>
                  <a:srgbClr val="C00000"/>
                </a:solidFill>
              </a:rPr>
              <a:t>умови,</a:t>
            </a:r>
          </a:p>
          <a:p>
            <a:r>
              <a:rPr lang="uk-UA" sz="1600" dirty="0">
                <a:solidFill>
                  <a:srgbClr val="C00000"/>
                </a:solidFill>
              </a:rPr>
              <a:t>пільги, </a:t>
            </a:r>
          </a:p>
          <a:p>
            <a:r>
              <a:rPr lang="uk-UA" sz="1600" dirty="0">
                <a:solidFill>
                  <a:srgbClr val="C00000"/>
                </a:solidFill>
              </a:rPr>
              <a:t>Інструменти підтримки</a:t>
            </a:r>
          </a:p>
          <a:p>
            <a:r>
              <a:rPr lang="uk-UA" sz="1600" dirty="0">
                <a:solidFill>
                  <a:srgbClr val="C00000"/>
                </a:solidFill>
              </a:rPr>
              <a:t>- </a:t>
            </a:r>
          </a:p>
          <a:p>
            <a:r>
              <a:rPr lang="uk-UA" sz="1600" b="1" u="sng" dirty="0">
                <a:solidFill>
                  <a:srgbClr val="C00000"/>
                </a:solidFill>
              </a:rPr>
              <a:t>відсутні</a:t>
            </a:r>
            <a:endParaRPr lang="uk-UA" sz="1600" b="1" u="sng" dirty="0"/>
          </a:p>
        </p:txBody>
      </p: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C0BF7E8F-8C86-4684-B21F-757C0DFEE9F5}"/>
              </a:ext>
            </a:extLst>
          </p:cNvPr>
          <p:cNvCxnSpPr>
            <a:cxnSpLocks/>
          </p:cNvCxnSpPr>
          <p:nvPr/>
        </p:nvCxnSpPr>
        <p:spPr>
          <a:xfrm>
            <a:off x="1750785" y="1958593"/>
            <a:ext cx="2209147" cy="47773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9094FD96-E264-40E7-831E-361CA7B63D02}"/>
              </a:ext>
            </a:extLst>
          </p:cNvPr>
          <p:cNvSpPr/>
          <p:nvPr/>
        </p:nvSpPr>
        <p:spPr>
          <a:xfrm>
            <a:off x="1764155" y="5153378"/>
            <a:ext cx="582016" cy="4396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?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61BCBD5B-B5A7-428A-9255-73E2C0AE89A4}"/>
              </a:ext>
            </a:extLst>
          </p:cNvPr>
          <p:cNvSpPr/>
          <p:nvPr/>
        </p:nvSpPr>
        <p:spPr>
          <a:xfrm>
            <a:off x="2248347" y="5450708"/>
            <a:ext cx="582016" cy="4396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?</a:t>
            </a: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27D8C188-99EB-428A-B3BF-B555D795E89F}"/>
              </a:ext>
            </a:extLst>
          </p:cNvPr>
          <p:cNvSpPr/>
          <p:nvPr/>
        </p:nvSpPr>
        <p:spPr>
          <a:xfrm>
            <a:off x="1506494" y="4502712"/>
            <a:ext cx="582016" cy="4396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18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914400"/>
          </a:xfrm>
        </p:spPr>
        <p:txBody>
          <a:bodyPr/>
          <a:lstStyle/>
          <a:p>
            <a:r>
              <a:rPr lang="uk-UA" sz="2800" b="1" dirty="0"/>
              <a:t>Критичне значення дорожніх карт </a:t>
            </a:r>
            <a:r>
              <a:rPr lang="en-US" sz="2800" b="1" dirty="0"/>
              <a:t>DX 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1D5DE2-49C5-4801-8BC8-D941E1443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1734"/>
            <a:ext cx="8352928" cy="59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0" y="228584"/>
            <a:ext cx="9144000" cy="914400"/>
          </a:xfrm>
        </p:spPr>
        <p:txBody>
          <a:bodyPr/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Індустрія 4.0 – це про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цифровізацію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uk-UA" b="1" dirty="0">
                <a:solidFill>
                  <a:srgbClr val="C00000"/>
                </a:solidFill>
              </a:rPr>
              <a:t>ПРОМИСЛОВОМУ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виробництві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pm-iic-koope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645091" cy="4861702"/>
          </a:xfrm>
          <a:prstGeom prst="rect">
            <a:avLst/>
          </a:prstGeom>
          <a:solidFill>
            <a:srgbClr val="003399"/>
          </a:solidFill>
        </p:spPr>
      </p:pic>
      <p:sp>
        <p:nvSpPr>
          <p:cNvPr id="5" name="TextBox 4"/>
          <p:cNvSpPr txBox="1"/>
          <p:nvPr/>
        </p:nvSpPr>
        <p:spPr>
          <a:xfrm>
            <a:off x="3929058" y="1928802"/>
            <a:ext cx="472873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err="1"/>
              <a:t>хххх-будування</a:t>
            </a:r>
            <a:r>
              <a:rPr lang="uk-UA" dirty="0"/>
              <a:t>,  електроніка, </a:t>
            </a:r>
            <a:r>
              <a:rPr lang="uk-UA" dirty="0" err="1"/>
              <a:t>біо-фарма</a:t>
            </a:r>
            <a:r>
              <a:rPr lang="uk-UA" dirty="0"/>
              <a:t>,</a:t>
            </a:r>
          </a:p>
          <a:p>
            <a:pPr algn="ctr"/>
            <a:r>
              <a:rPr lang="uk-UA" dirty="0"/>
              <a:t>атомна, фотоніка …. інжиніринг, харчова –</a:t>
            </a:r>
          </a:p>
          <a:p>
            <a:pPr algn="ctr"/>
            <a:r>
              <a:rPr lang="uk-UA" dirty="0"/>
              <a:t>переробна, вироби з металу, хімія… (20+)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4286256"/>
            <a:ext cx="469243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EU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625</a:t>
            </a:r>
            <a:r>
              <a:rPr lang="en-US" dirty="0"/>
              <a:t> </a:t>
            </a:r>
            <a:r>
              <a:rPr lang="uk-UA" dirty="0" err="1"/>
              <a:t>млдр</a:t>
            </a:r>
            <a:r>
              <a:rPr lang="uk-UA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b="1" dirty="0">
                <a:solidFill>
                  <a:srgbClr val="369641"/>
                </a:solidFill>
              </a:rPr>
              <a:t>1,25 </a:t>
            </a:r>
            <a:r>
              <a:rPr lang="uk-UA" dirty="0" err="1"/>
              <a:t>трл</a:t>
            </a:r>
            <a:r>
              <a:rPr lang="uk-UA" dirty="0"/>
              <a:t> </a:t>
            </a:r>
            <a:r>
              <a:rPr lang="en-US" dirty="0"/>
              <a:t>/ 20% / new jobs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4857760"/>
            <a:ext cx="38597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UA</a:t>
            </a:r>
            <a:r>
              <a:rPr lang="en-US" dirty="0"/>
              <a:t>: </a:t>
            </a:r>
            <a:r>
              <a:rPr lang="uk-UA" dirty="0"/>
              <a:t>зростаюча </a:t>
            </a:r>
            <a:r>
              <a:rPr lang="uk-UA" dirty="0" err="1"/>
              <a:t>де-індустріалізація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558869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rgbClr val="003399"/>
                </a:solidFill>
                <a:latin typeface="Arial Black" pitchFamily="34" charset="0"/>
              </a:rPr>
              <a:t>Сільське </a:t>
            </a:r>
          </a:p>
          <a:p>
            <a:r>
              <a:rPr lang="uk-UA" sz="1600" b="1" dirty="0">
                <a:solidFill>
                  <a:srgbClr val="003399"/>
                </a:solidFill>
                <a:latin typeface="Arial Black" pitchFamily="34" charset="0"/>
              </a:rPr>
              <a:t>господарство</a:t>
            </a:r>
            <a:endParaRPr lang="ru-RU" sz="16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5500702"/>
            <a:ext cx="1643074" cy="57150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58" y="1428736"/>
            <a:ext cx="1571636" cy="50006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158" y="2214554"/>
            <a:ext cx="1571636" cy="50006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58" y="3857628"/>
            <a:ext cx="1571636" cy="50006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720" y="4714884"/>
            <a:ext cx="1571636" cy="50006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282" y="5500702"/>
            <a:ext cx="1857388" cy="71438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58" y="3000372"/>
            <a:ext cx="1571636" cy="5000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C0AE-5025-4F72-8CF5-A6C13A25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971800"/>
            <a:ext cx="8229600" cy="914400"/>
          </a:xfrm>
        </p:spPr>
        <p:txBody>
          <a:bodyPr/>
          <a:lstStyle/>
          <a:p>
            <a:r>
              <a:rPr lang="uk-UA" b="1" dirty="0"/>
              <a:t>3 пріоритети – </a:t>
            </a:r>
            <a:br>
              <a:rPr lang="uk-UA" b="1" dirty="0"/>
            </a:br>
            <a:r>
              <a:rPr lang="uk-UA" b="1" dirty="0"/>
              <a:t>	1) Центри 4.0 та кластери ЕАМ</a:t>
            </a:r>
            <a:br>
              <a:rPr lang="uk-UA" b="1" dirty="0"/>
            </a:br>
            <a:r>
              <a:rPr lang="uk-UA" b="1" dirty="0"/>
              <a:t>	2) Інкубатори-Акселератори</a:t>
            </a:r>
            <a:br>
              <a:rPr lang="uk-UA" b="1" dirty="0"/>
            </a:br>
            <a:r>
              <a:rPr lang="uk-UA" b="1" dirty="0"/>
              <a:t>	3) Фонди</a:t>
            </a:r>
          </a:p>
        </p:txBody>
      </p:sp>
    </p:spTree>
    <p:extLst>
      <p:ext uri="{BB962C8B-B14F-4D97-AF65-F5344CB8AC3E}">
        <p14:creationId xmlns:p14="http://schemas.microsoft.com/office/powerpoint/2010/main" val="244761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3809B-FF1E-46D9-AA3D-D6397FC2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14400"/>
          </a:xfrm>
        </p:spPr>
        <p:txBody>
          <a:bodyPr/>
          <a:lstStyle/>
          <a:p>
            <a:r>
              <a:rPr lang="uk-UA" b="1" dirty="0"/>
              <a:t>Драйвери стратегії – рух 4.0 та АППАУ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B0DF1B1-1081-4765-9F76-14CE6EE8A4A7}"/>
              </a:ext>
            </a:extLst>
          </p:cNvPr>
          <p:cNvGraphicFramePr/>
          <p:nvPr>
            <p:extLst/>
          </p:nvPr>
        </p:nvGraphicFramePr>
        <p:xfrm>
          <a:off x="1091952" y="1541016"/>
          <a:ext cx="693643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608F90F-E996-4D1B-BFA9-05032BB5DB93}"/>
              </a:ext>
            </a:extLst>
          </p:cNvPr>
          <p:cNvGraphicFramePr/>
          <p:nvPr>
            <p:extLst/>
          </p:nvPr>
        </p:nvGraphicFramePr>
        <p:xfrm>
          <a:off x="2100064" y="2621136"/>
          <a:ext cx="49567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67DD0FAE-C5C5-4F28-BF5E-D350DD3D9861}"/>
              </a:ext>
            </a:extLst>
          </p:cNvPr>
          <p:cNvSpPr/>
          <p:nvPr/>
        </p:nvSpPr>
        <p:spPr>
          <a:xfrm>
            <a:off x="3851920" y="3356992"/>
            <a:ext cx="151216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Індустрія 4.0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DAF9BD7-B855-4511-AB2A-DCC3F97EC0BA}"/>
              </a:ext>
            </a:extLst>
          </p:cNvPr>
          <p:cNvSpPr/>
          <p:nvPr/>
        </p:nvSpPr>
        <p:spPr>
          <a:xfrm>
            <a:off x="2339752" y="1412776"/>
            <a:ext cx="1368152" cy="5602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FF"/>
                </a:solidFill>
              </a:rPr>
              <a:t>Експортна програма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F03CCA0-750D-405A-BC79-7AACE3E2B357}"/>
              </a:ext>
            </a:extLst>
          </p:cNvPr>
          <p:cNvSpPr/>
          <p:nvPr/>
        </p:nvSpPr>
        <p:spPr>
          <a:xfrm>
            <a:off x="5580112" y="1448780"/>
            <a:ext cx="1368152" cy="54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FF"/>
                </a:solidFill>
              </a:rPr>
              <a:t>ТК 185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BCA22D6-8581-42C7-B207-845579DFD641}"/>
              </a:ext>
            </a:extLst>
          </p:cNvPr>
          <p:cNvSpPr/>
          <p:nvPr/>
        </p:nvSpPr>
        <p:spPr>
          <a:xfrm>
            <a:off x="827584" y="3133942"/>
            <a:ext cx="1691716" cy="727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FF"/>
                </a:solidFill>
              </a:rPr>
              <a:t>Інтеграція </a:t>
            </a:r>
          </a:p>
          <a:p>
            <a:pPr algn="ctr"/>
            <a:r>
              <a:rPr lang="uk-UA" b="1" dirty="0">
                <a:solidFill>
                  <a:srgbClr val="0000FF"/>
                </a:solidFill>
              </a:rPr>
              <a:t>в  програми ЄС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5D12767-2A66-49BC-B77C-F53C21709AC6}"/>
              </a:ext>
            </a:extLst>
          </p:cNvPr>
          <p:cNvSpPr/>
          <p:nvPr/>
        </p:nvSpPr>
        <p:spPr>
          <a:xfrm>
            <a:off x="1487996" y="4869160"/>
            <a:ext cx="1493912" cy="56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Інкубатори </a:t>
            </a:r>
            <a:r>
              <a:rPr lang="uk-UA" b="1" dirty="0" err="1">
                <a:solidFill>
                  <a:srgbClr val="FF0000"/>
                </a:solidFill>
              </a:rPr>
              <a:t>пром</a:t>
            </a:r>
            <a:r>
              <a:rPr lang="uk-UA" b="1" dirty="0">
                <a:solidFill>
                  <a:srgbClr val="FF0000"/>
                </a:solidFill>
              </a:rPr>
              <a:t> хайтек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F145F7D-6644-4D2B-99D6-88AC3253613B}"/>
              </a:ext>
            </a:extLst>
          </p:cNvPr>
          <p:cNvSpPr/>
          <p:nvPr/>
        </p:nvSpPr>
        <p:spPr>
          <a:xfrm>
            <a:off x="6156176" y="4941168"/>
            <a:ext cx="2268252" cy="7605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369641"/>
                </a:solidFill>
              </a:rPr>
              <a:t>Інноваційні Форуми</a:t>
            </a:r>
          </a:p>
          <a:p>
            <a:pPr algn="ctr"/>
            <a:r>
              <a:rPr lang="en-US" b="1" dirty="0">
                <a:solidFill>
                  <a:srgbClr val="369641"/>
                </a:solidFill>
              </a:rPr>
              <a:t>Landscape</a:t>
            </a:r>
            <a:endParaRPr lang="uk-UA" b="1" dirty="0">
              <a:solidFill>
                <a:srgbClr val="369641"/>
              </a:solidFill>
            </a:endParaRPr>
          </a:p>
          <a:p>
            <a:pPr algn="ctr"/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Маркетплейс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98D281D-A9E8-4686-B73D-352DCA53CA09}"/>
              </a:ext>
            </a:extLst>
          </p:cNvPr>
          <p:cNvSpPr/>
          <p:nvPr/>
        </p:nvSpPr>
        <p:spPr>
          <a:xfrm>
            <a:off x="6732240" y="3143004"/>
            <a:ext cx="1224136" cy="565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FF"/>
                </a:solidFill>
              </a:rPr>
              <a:t>Центри 4.0</a:t>
            </a:r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DE0649F1-1856-48C8-9C9B-CD3E9DEB41FF}"/>
              </a:ext>
            </a:extLst>
          </p:cNvPr>
          <p:cNvCxnSpPr/>
          <p:nvPr/>
        </p:nvCxnSpPr>
        <p:spPr>
          <a:xfrm>
            <a:off x="3563888" y="2060848"/>
            <a:ext cx="432048" cy="56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1063A24C-D069-4A14-85A8-1ABA5F58FFCE}"/>
              </a:ext>
            </a:extLst>
          </p:cNvPr>
          <p:cNvCxnSpPr/>
          <p:nvPr/>
        </p:nvCxnSpPr>
        <p:spPr>
          <a:xfrm flipH="1">
            <a:off x="5220072" y="2101304"/>
            <a:ext cx="432048" cy="51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2BF8B62C-DB99-4F74-A015-789C4CCC51D1}"/>
              </a:ext>
            </a:extLst>
          </p:cNvPr>
          <p:cNvCxnSpPr>
            <a:cxnSpLocks/>
          </p:cNvCxnSpPr>
          <p:nvPr/>
        </p:nvCxnSpPr>
        <p:spPr>
          <a:xfrm flipH="1">
            <a:off x="5976156" y="3416917"/>
            <a:ext cx="720552" cy="15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283F9FB8-6CD6-4484-91F6-6DB338BB490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489612" y="5013178"/>
            <a:ext cx="666564" cy="308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1ED053CD-E26E-48E2-9CB5-F4EE4061FD77}"/>
              </a:ext>
            </a:extLst>
          </p:cNvPr>
          <p:cNvCxnSpPr>
            <a:cxnSpLocks/>
          </p:cNvCxnSpPr>
          <p:nvPr/>
        </p:nvCxnSpPr>
        <p:spPr>
          <a:xfrm flipV="1">
            <a:off x="3023828" y="4857750"/>
            <a:ext cx="452797" cy="294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92735E8B-A6B3-42B2-A7BB-416B77058803}"/>
              </a:ext>
            </a:extLst>
          </p:cNvPr>
          <p:cNvCxnSpPr/>
          <p:nvPr/>
        </p:nvCxnSpPr>
        <p:spPr>
          <a:xfrm>
            <a:off x="2627784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0A8AEC12-6901-4B83-94DD-34F5EFF235E5}"/>
              </a:ext>
            </a:extLst>
          </p:cNvPr>
          <p:cNvCxnSpPr/>
          <p:nvPr/>
        </p:nvCxnSpPr>
        <p:spPr>
          <a:xfrm>
            <a:off x="2519300" y="3356992"/>
            <a:ext cx="730926" cy="13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371E3F2-5A7E-4C65-A7E4-F99CD87F3D59}"/>
              </a:ext>
            </a:extLst>
          </p:cNvPr>
          <p:cNvSpPr/>
          <p:nvPr/>
        </p:nvSpPr>
        <p:spPr>
          <a:xfrm>
            <a:off x="2627784" y="6250086"/>
            <a:ext cx="1493912" cy="423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FF"/>
                </a:solidFill>
              </a:rPr>
              <a:t>Рада 4.0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099A570-88C1-483C-8DDB-719DFD2B3D86}"/>
              </a:ext>
            </a:extLst>
          </p:cNvPr>
          <p:cNvSpPr/>
          <p:nvPr/>
        </p:nvSpPr>
        <p:spPr>
          <a:xfrm>
            <a:off x="4560168" y="6150724"/>
            <a:ext cx="1505744" cy="303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Strategist 4.0</a:t>
            </a:r>
            <a:endParaRPr lang="uk-UA" dirty="0">
              <a:solidFill>
                <a:srgbClr val="0000FF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9658ECE8-ABED-4B40-8008-68C97326E307}"/>
              </a:ext>
            </a:extLst>
          </p:cNvPr>
          <p:cNvSpPr/>
          <p:nvPr/>
        </p:nvSpPr>
        <p:spPr>
          <a:xfrm>
            <a:off x="4427984" y="6525344"/>
            <a:ext cx="1740024" cy="303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Discovery 4.0</a:t>
            </a:r>
            <a:endParaRPr lang="uk-UA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A570F-6786-412D-9102-ECCC7176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Рушійна сила 4.0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A906D2-750C-46C4-B24A-5AB32BB194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65212"/>
            <a:ext cx="4461510" cy="3598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AE5EC-3A90-456A-9525-2FCF2AC6B2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" y="2266950"/>
            <a:ext cx="449199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572560" cy="720080"/>
          </a:xfrm>
        </p:spPr>
        <p:txBody>
          <a:bodyPr/>
          <a:lstStyle/>
          <a:p>
            <a:pPr algn="ctr"/>
            <a:r>
              <a:rPr lang="uk-UA" b="1" dirty="0"/>
              <a:t>Індустрія 4.0: проекти 2019-2021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060C75-AFD0-4F20-8748-30AEE1CF8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836712"/>
            <a:ext cx="9144000" cy="6467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562A6-7FF7-452C-AC2F-7CD43F5593C8}"/>
              </a:ext>
            </a:extLst>
          </p:cNvPr>
          <p:cNvSpPr txBox="1"/>
          <p:nvPr/>
        </p:nvSpPr>
        <p:spPr>
          <a:xfrm>
            <a:off x="2411760" y="6309320"/>
            <a:ext cx="479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Загальна вартість проектів – 25 млн грн</a:t>
            </a:r>
          </a:p>
        </p:txBody>
      </p:sp>
    </p:spTree>
    <p:extLst>
      <p:ext uri="{BB962C8B-B14F-4D97-AF65-F5344CB8AC3E}">
        <p14:creationId xmlns:p14="http://schemas.microsoft.com/office/powerpoint/2010/main" val="5178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042AB-5318-4E80-9FEA-4BF35015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914400"/>
          </a:xfrm>
        </p:spPr>
        <p:txBody>
          <a:bodyPr/>
          <a:lstStyle/>
          <a:p>
            <a:pPr algn="ctr"/>
            <a:r>
              <a:rPr lang="uk-UA" dirty="0"/>
              <a:t>Завантажити документ «Стратегія 4.0 – коротка версія» можна за </a:t>
            </a:r>
            <a:r>
              <a:rPr lang="uk-UA" dirty="0">
                <a:hlinkClick r:id="rId2"/>
              </a:rPr>
              <a:t>цим посиланням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Більше інформації та питання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3"/>
              </a:rPr>
              <a:t>yurchak.alexandre@appau.org.ua</a:t>
            </a:r>
            <a:r>
              <a:rPr lang="en-US" dirty="0"/>
              <a:t>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450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A8479-A555-4B2F-A2B6-A81F7197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14400"/>
          </a:xfrm>
        </p:spPr>
        <p:txBody>
          <a:bodyPr/>
          <a:lstStyle/>
          <a:p>
            <a:r>
              <a:rPr lang="ru-RU" sz="3600" b="1" dirty="0" err="1"/>
              <a:t>Стартові</a:t>
            </a:r>
            <a:r>
              <a:rPr lang="ru-RU" sz="3600" b="1" dirty="0"/>
              <a:t> </a:t>
            </a:r>
            <a:r>
              <a:rPr lang="ru-RU" sz="3600" b="1" dirty="0" err="1"/>
              <a:t>позиції</a:t>
            </a:r>
            <a:r>
              <a:rPr lang="ru-RU" sz="3600" b="1" dirty="0"/>
              <a:t> </a:t>
            </a:r>
            <a:r>
              <a:rPr lang="ru-RU" sz="3600" b="1" dirty="0" err="1"/>
              <a:t>України</a:t>
            </a:r>
            <a:r>
              <a:rPr lang="ru-RU" sz="3600" b="1" dirty="0"/>
              <a:t> в 4.0</a:t>
            </a:r>
            <a:endParaRPr lang="uk-UA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C3902-0327-4162-BEC8-C08AD2F996C5}"/>
              </a:ext>
            </a:extLst>
          </p:cNvPr>
          <p:cNvSpPr txBox="1"/>
          <p:nvPr/>
        </p:nvSpPr>
        <p:spPr>
          <a:xfrm>
            <a:off x="2339752" y="2622391"/>
            <a:ext cx="4732578" cy="224676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schemeClr val="bg1">
                    <a:lumMod val="95000"/>
                  </a:schemeClr>
                </a:solidFill>
              </a:rPr>
              <a:t>Несприятливе середовище</a:t>
            </a:r>
          </a:p>
          <a:p>
            <a:pPr algn="ctr"/>
            <a:endParaRPr lang="uk-UA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uk-UA" sz="2800" dirty="0">
                <a:solidFill>
                  <a:schemeClr val="bg1">
                    <a:lumMod val="95000"/>
                  </a:schemeClr>
                </a:solidFill>
              </a:rPr>
              <a:t>Сировинна економіка</a:t>
            </a:r>
          </a:p>
          <a:p>
            <a:pPr algn="ctr"/>
            <a:endParaRPr lang="uk-UA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uk-UA" sz="2800" dirty="0">
                <a:solidFill>
                  <a:schemeClr val="bg1">
                    <a:lumMod val="95000"/>
                  </a:schemeClr>
                </a:solidFill>
              </a:rPr>
              <a:t>Слабкий регулятор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1EAA6F1-C52B-4730-8D51-07826481E829}"/>
              </a:ext>
            </a:extLst>
          </p:cNvPr>
          <p:cNvSpPr/>
          <p:nvPr/>
        </p:nvSpPr>
        <p:spPr>
          <a:xfrm>
            <a:off x="413916" y="1501901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99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3BC4C6D-7911-4675-8408-2AEF6A758BA7}"/>
              </a:ext>
            </a:extLst>
          </p:cNvPr>
          <p:cNvSpPr/>
          <p:nvPr/>
        </p:nvSpPr>
        <p:spPr>
          <a:xfrm>
            <a:off x="7576603" y="3090336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43</a:t>
            </a:r>
            <a:endParaRPr lang="uk-UA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5B918104-DA75-4353-B617-80557BA13B1E}"/>
              </a:ext>
            </a:extLst>
          </p:cNvPr>
          <p:cNvSpPr/>
          <p:nvPr/>
        </p:nvSpPr>
        <p:spPr>
          <a:xfrm>
            <a:off x="416248" y="4324391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23F82D6-F457-4F34-B810-265E4BB0E4AA}"/>
              </a:ext>
            </a:extLst>
          </p:cNvPr>
          <p:cNvSpPr/>
          <p:nvPr/>
        </p:nvSpPr>
        <p:spPr>
          <a:xfrm>
            <a:off x="7576603" y="1501901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81</a:t>
            </a:r>
            <a:endParaRPr lang="uk-UA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0256BD0-DC2A-4125-9C87-C66CD63D9C31}"/>
              </a:ext>
            </a:extLst>
          </p:cNvPr>
          <p:cNvSpPr/>
          <p:nvPr/>
        </p:nvSpPr>
        <p:spPr>
          <a:xfrm>
            <a:off x="7565594" y="4509120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67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C08D3B90-A512-409B-8367-20A199F297D9}"/>
              </a:ext>
            </a:extLst>
          </p:cNvPr>
          <p:cNvSpPr/>
          <p:nvPr/>
        </p:nvSpPr>
        <p:spPr>
          <a:xfrm>
            <a:off x="369705" y="2897997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89</a:t>
            </a:r>
            <a:endParaRPr lang="uk-UA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79E79187-A6E3-4465-B5CD-D75B927B46BA}"/>
              </a:ext>
            </a:extLst>
          </p:cNvPr>
          <p:cNvSpPr/>
          <p:nvPr/>
        </p:nvSpPr>
        <p:spPr>
          <a:xfrm>
            <a:off x="2195736" y="5340054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92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156F3D3-B20A-4699-BA97-4153AD3B308B}"/>
              </a:ext>
            </a:extLst>
          </p:cNvPr>
          <p:cNvSpPr/>
          <p:nvPr/>
        </p:nvSpPr>
        <p:spPr>
          <a:xfrm>
            <a:off x="4107394" y="5340053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95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CC151C7-9F8A-4B49-AD3F-538322380FFF}"/>
              </a:ext>
            </a:extLst>
          </p:cNvPr>
          <p:cNvSpPr/>
          <p:nvPr/>
        </p:nvSpPr>
        <p:spPr>
          <a:xfrm>
            <a:off x="6038134" y="5340052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87</a:t>
            </a:r>
            <a:endParaRPr lang="uk-UA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8BF30656-9263-4B6E-9ED0-B69C30552712}"/>
              </a:ext>
            </a:extLst>
          </p:cNvPr>
          <p:cNvSpPr/>
          <p:nvPr/>
        </p:nvSpPr>
        <p:spPr>
          <a:xfrm>
            <a:off x="4009484" y="908720"/>
            <a:ext cx="1210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71</a:t>
            </a:r>
            <a:endParaRPr lang="uk-UA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7A9DC4-514B-4B73-AEB6-FC8E88739E79}"/>
              </a:ext>
            </a:extLst>
          </p:cNvPr>
          <p:cNvSpPr txBox="1"/>
          <p:nvPr/>
        </p:nvSpPr>
        <p:spPr>
          <a:xfrm>
            <a:off x="2411760" y="6309320"/>
            <a:ext cx="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ІКТ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44BE8A-E3E3-4773-8317-E0A285DFB230}"/>
              </a:ext>
            </a:extLst>
          </p:cNvPr>
          <p:cNvSpPr txBox="1"/>
          <p:nvPr/>
        </p:nvSpPr>
        <p:spPr>
          <a:xfrm>
            <a:off x="5868144" y="6309320"/>
            <a:ext cx="13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кластери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957C95-BFAB-411B-9251-7D7FF445E7BF}"/>
              </a:ext>
            </a:extLst>
          </p:cNvPr>
          <p:cNvSpPr txBox="1"/>
          <p:nvPr/>
        </p:nvSpPr>
        <p:spPr>
          <a:xfrm>
            <a:off x="3923928" y="6320472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Трансфер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8886FA-2348-4D28-8BCE-FBEB8BB7A325}"/>
              </a:ext>
            </a:extLst>
          </p:cNvPr>
          <p:cNvSpPr txBox="1"/>
          <p:nvPr/>
        </p:nvSpPr>
        <p:spPr>
          <a:xfrm>
            <a:off x="203947" y="2421037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Регулятор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E93D3E-B150-4748-BAE1-70951FFEC128}"/>
              </a:ext>
            </a:extLst>
          </p:cNvPr>
          <p:cNvSpPr txBox="1"/>
          <p:nvPr/>
        </p:nvSpPr>
        <p:spPr>
          <a:xfrm>
            <a:off x="188347" y="5219908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Право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90508F-5002-4E29-975E-7FE6B9BE524E}"/>
              </a:ext>
            </a:extLst>
          </p:cNvPr>
          <p:cNvSpPr txBox="1"/>
          <p:nvPr/>
        </p:nvSpPr>
        <p:spPr>
          <a:xfrm>
            <a:off x="200688" y="3874814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Корупція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393AAA-685C-42F6-BA23-CD7DB6C48897}"/>
              </a:ext>
            </a:extLst>
          </p:cNvPr>
          <p:cNvSpPr txBox="1"/>
          <p:nvPr/>
        </p:nvSpPr>
        <p:spPr>
          <a:xfrm>
            <a:off x="7366634" y="2437725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Конкур-</a:t>
            </a:r>
            <a:r>
              <a:rPr lang="uk-UA" dirty="0" err="1"/>
              <a:t>сть</a:t>
            </a:r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4AE7A-26EF-4959-8BF8-1EF363F36C0A}"/>
              </a:ext>
            </a:extLst>
          </p:cNvPr>
          <p:cNvSpPr txBox="1"/>
          <p:nvPr/>
        </p:nvSpPr>
        <p:spPr>
          <a:xfrm>
            <a:off x="2915816" y="192438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Легкість ведення бізнесу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235F6-0680-412E-87FA-0C75F233451C}"/>
              </a:ext>
            </a:extLst>
          </p:cNvPr>
          <p:cNvSpPr txBox="1"/>
          <p:nvPr/>
        </p:nvSpPr>
        <p:spPr>
          <a:xfrm>
            <a:off x="7366634" y="5438363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Драйвери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CA64BB-4392-4BA1-8377-5DF442670A77}"/>
              </a:ext>
            </a:extLst>
          </p:cNvPr>
          <p:cNvSpPr txBox="1"/>
          <p:nvPr/>
        </p:nvSpPr>
        <p:spPr>
          <a:xfrm>
            <a:off x="7366634" y="3942904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Структура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803903E-BD30-4595-ACD7-F3F0370064C7}"/>
              </a:ext>
            </a:extLst>
          </p:cNvPr>
          <p:cNvSpPr/>
          <p:nvPr/>
        </p:nvSpPr>
        <p:spPr>
          <a:xfrm>
            <a:off x="107504" y="1501901"/>
            <a:ext cx="1727975" cy="13960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4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46D7AD-B849-472B-898A-04C80416A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289560"/>
            <a:ext cx="7562088" cy="6278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80EE60-9F5D-4220-AAA8-6C4B8756935C}"/>
              </a:ext>
            </a:extLst>
          </p:cNvPr>
          <p:cNvSpPr txBox="1"/>
          <p:nvPr/>
        </p:nvSpPr>
        <p:spPr>
          <a:xfrm>
            <a:off x="3851920" y="-14028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Strategy</a:t>
            </a:r>
            <a:r>
              <a:rPr lang="uk-UA" sz="3200" b="1" dirty="0"/>
              <a:t> 4.0 </a:t>
            </a:r>
          </a:p>
        </p:txBody>
      </p:sp>
    </p:spTree>
    <p:extLst>
      <p:ext uri="{BB962C8B-B14F-4D97-AF65-F5344CB8AC3E}">
        <p14:creationId xmlns:p14="http://schemas.microsoft.com/office/powerpoint/2010/main" val="22474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46D7AD-B849-472B-898A-04C80416A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289560"/>
            <a:ext cx="7562088" cy="6278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80EE60-9F5D-4220-AAA8-6C4B8756935C}"/>
              </a:ext>
            </a:extLst>
          </p:cNvPr>
          <p:cNvSpPr txBox="1"/>
          <p:nvPr/>
        </p:nvSpPr>
        <p:spPr>
          <a:xfrm>
            <a:off x="107504" y="-99392"/>
            <a:ext cx="408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</a:t>
            </a:r>
            <a:r>
              <a:rPr lang="uk-UA" sz="3200" b="1" dirty="0" err="1"/>
              <a:t>ромислові</a:t>
            </a:r>
            <a:r>
              <a:rPr lang="uk-UA" sz="3200" b="1" dirty="0"/>
              <a:t> хайтек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813D7551-4287-4388-BAC0-E27987AD5525}"/>
              </a:ext>
            </a:extLst>
          </p:cNvPr>
          <p:cNvCxnSpPr/>
          <p:nvPr/>
        </p:nvCxnSpPr>
        <p:spPr>
          <a:xfrm flipV="1">
            <a:off x="2555776" y="3140968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9AFB5ED5-55C5-4C2C-BDC6-3FDA3CC4A4B3}"/>
              </a:ext>
            </a:extLst>
          </p:cNvPr>
          <p:cNvCxnSpPr/>
          <p:nvPr/>
        </p:nvCxnSpPr>
        <p:spPr>
          <a:xfrm flipV="1">
            <a:off x="3455252" y="3140968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D42B74D4-FCFE-4734-8F50-D6CB41799AB2}"/>
              </a:ext>
            </a:extLst>
          </p:cNvPr>
          <p:cNvCxnSpPr/>
          <p:nvPr/>
        </p:nvCxnSpPr>
        <p:spPr>
          <a:xfrm flipV="1">
            <a:off x="6156176" y="3152665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22224546-53D5-4602-85F3-529DF6114292}"/>
              </a:ext>
            </a:extLst>
          </p:cNvPr>
          <p:cNvCxnSpPr/>
          <p:nvPr/>
        </p:nvCxnSpPr>
        <p:spPr>
          <a:xfrm flipV="1">
            <a:off x="3478366" y="4854704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BC2796BC-33FA-417C-B5D0-968A31477E19}"/>
              </a:ext>
            </a:extLst>
          </p:cNvPr>
          <p:cNvCxnSpPr/>
          <p:nvPr/>
        </p:nvCxnSpPr>
        <p:spPr>
          <a:xfrm flipV="1">
            <a:off x="4377842" y="4854704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2DE7B6CC-B3A7-43B7-8D2A-9D148DD00CC0}"/>
              </a:ext>
            </a:extLst>
          </p:cNvPr>
          <p:cNvCxnSpPr/>
          <p:nvPr/>
        </p:nvCxnSpPr>
        <p:spPr>
          <a:xfrm flipV="1">
            <a:off x="5249943" y="4854704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6782E82C-C05B-489B-AA1C-5EE6E0420849}"/>
              </a:ext>
            </a:extLst>
          </p:cNvPr>
          <p:cNvCxnSpPr/>
          <p:nvPr/>
        </p:nvCxnSpPr>
        <p:spPr>
          <a:xfrm flipV="1">
            <a:off x="6122044" y="4854704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60941C81-78A2-4F5C-8E10-ADCFEC6A055F}"/>
              </a:ext>
            </a:extLst>
          </p:cNvPr>
          <p:cNvCxnSpPr/>
          <p:nvPr/>
        </p:nvCxnSpPr>
        <p:spPr>
          <a:xfrm flipV="1">
            <a:off x="2561847" y="5805264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D85DE663-DA7C-4162-B925-60A9DCBABE85}"/>
              </a:ext>
            </a:extLst>
          </p:cNvPr>
          <p:cNvCxnSpPr/>
          <p:nvPr/>
        </p:nvCxnSpPr>
        <p:spPr>
          <a:xfrm flipV="1">
            <a:off x="6122044" y="5737130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74B1132F-D711-4EA9-AA59-3D352854EEAE}"/>
              </a:ext>
            </a:extLst>
          </p:cNvPr>
          <p:cNvCxnSpPr/>
          <p:nvPr/>
        </p:nvCxnSpPr>
        <p:spPr>
          <a:xfrm flipV="1">
            <a:off x="7021520" y="5737130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812A8A1A-802C-42EC-BE50-82E3305A500D}"/>
              </a:ext>
            </a:extLst>
          </p:cNvPr>
          <p:cNvCxnSpPr/>
          <p:nvPr/>
        </p:nvCxnSpPr>
        <p:spPr>
          <a:xfrm flipV="1">
            <a:off x="3430605" y="5774067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9BD762A-5A63-4F1E-B8AE-A06BF1C158E7}"/>
              </a:ext>
            </a:extLst>
          </p:cNvPr>
          <p:cNvSpPr/>
          <p:nvPr/>
        </p:nvSpPr>
        <p:spPr>
          <a:xfrm>
            <a:off x="5323199" y="3923891"/>
            <a:ext cx="2130369" cy="6336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Культура 2.0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9BAFA2-2484-4B60-A096-3194300861AE}"/>
              </a:ext>
            </a:extLst>
          </p:cNvPr>
          <p:cNvSpPr txBox="1"/>
          <p:nvPr/>
        </p:nvSpPr>
        <p:spPr>
          <a:xfrm>
            <a:off x="4809890" y="625950"/>
            <a:ext cx="341760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83E9AF5E-4746-4526-BA19-855494D51AF1}"/>
              </a:ext>
            </a:extLst>
          </p:cNvPr>
          <p:cNvGrpSpPr/>
          <p:nvPr/>
        </p:nvGrpSpPr>
        <p:grpSpPr>
          <a:xfrm>
            <a:off x="7164288" y="1844824"/>
            <a:ext cx="2052624" cy="1080120"/>
            <a:chOff x="7164288" y="1844824"/>
            <a:chExt cx="2052624" cy="1080120"/>
          </a:xfrm>
        </p:grpSpPr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2D272530-6DCD-457F-8E81-C118D06675CB}"/>
                </a:ext>
              </a:extLst>
            </p:cNvPr>
            <p:cNvGrpSpPr/>
            <p:nvPr/>
          </p:nvGrpSpPr>
          <p:grpSpPr>
            <a:xfrm>
              <a:off x="7164288" y="2132856"/>
              <a:ext cx="1440160" cy="792088"/>
              <a:chOff x="7164288" y="2132856"/>
              <a:chExt cx="1440160" cy="792088"/>
            </a:xfrm>
          </p:grpSpPr>
          <p:sp>
            <p:nvSpPr>
              <p:cNvPr id="26" name="Стрілка: вправо 25">
                <a:extLst>
                  <a:ext uri="{FF2B5EF4-FFF2-40B4-BE49-F238E27FC236}">
                    <a16:creationId xmlns:a16="http://schemas.microsoft.com/office/drawing/2014/main" id="{4AFC6ECC-9340-45AF-9489-EDA421194D94}"/>
                  </a:ext>
                </a:extLst>
              </p:cNvPr>
              <p:cNvSpPr/>
              <p:nvPr/>
            </p:nvSpPr>
            <p:spPr>
              <a:xfrm>
                <a:off x="7164288" y="2132856"/>
                <a:ext cx="1440160" cy="50405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2657F7A0-3B78-456B-8557-5CC5F9C91CA7}"/>
                  </a:ext>
                </a:extLst>
              </p:cNvPr>
              <p:cNvSpPr/>
              <p:nvPr/>
            </p:nvSpPr>
            <p:spPr>
              <a:xfrm>
                <a:off x="7164288" y="2276872"/>
                <a:ext cx="288032" cy="6480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C6525B-4138-423D-9C92-EDFDBA3C58E3}"/>
                </a:ext>
              </a:extLst>
            </p:cNvPr>
            <p:cNvSpPr txBox="1"/>
            <p:nvPr/>
          </p:nvSpPr>
          <p:spPr>
            <a:xfrm>
              <a:off x="7812360" y="1844824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Outsourcing</a:t>
              </a:r>
              <a:endParaRPr lang="uk-UA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8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Ð²ÐµÑÑ">
            <a:extLst>
              <a:ext uri="{FF2B5EF4-FFF2-40B4-BE49-F238E27FC236}">
                <a16:creationId xmlns:a16="http://schemas.microsoft.com/office/drawing/2014/main" id="{C04EBF03-809F-4152-83E7-EA7FBBD2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45" y="2620359"/>
            <a:ext cx="2545480" cy="15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B84CB-83EB-48DD-A632-7842CF20685B}"/>
              </a:ext>
            </a:extLst>
          </p:cNvPr>
          <p:cNvSpPr txBox="1"/>
          <p:nvPr/>
        </p:nvSpPr>
        <p:spPr>
          <a:xfrm>
            <a:off x="6012160" y="3645024"/>
            <a:ext cx="3130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IT-outsourcing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Глобальні ринки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Високі з-п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Слабкий продукт. фокус</a:t>
            </a:r>
            <a:endParaRPr lang="uk-U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25A0A-CFFD-4D69-960F-27BA97EDF096}"/>
              </a:ext>
            </a:extLst>
          </p:cNvPr>
          <p:cNvSpPr txBox="1"/>
          <p:nvPr/>
        </p:nvSpPr>
        <p:spPr>
          <a:xfrm>
            <a:off x="96950" y="1813172"/>
            <a:ext cx="313044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Промислові хайтек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/>
              <a:t>Зростаючий дефіцит кадрів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/>
              <a:t>Втрати в конкуренто-здатності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/>
              <a:t>Слабкий експорт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1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F39FCF-CFBE-4107-AD52-1C46AC3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313724"/>
            <a:ext cx="7514035" cy="1314449"/>
          </a:xfrm>
        </p:spPr>
        <p:txBody>
          <a:bodyPr>
            <a:normAutofit/>
          </a:bodyPr>
          <a:lstStyle/>
          <a:p>
            <a:r>
              <a:rPr lang="uk-UA" sz="3300" b="1" dirty="0"/>
              <a:t>Зростаючі розриви та </a:t>
            </a:r>
            <a:r>
              <a:rPr lang="uk-UA" sz="3300" b="1" dirty="0" err="1"/>
              <a:t>дисбаланси</a:t>
            </a:r>
            <a:endParaRPr lang="uk-UA" sz="3300" b="1" dirty="0"/>
          </a:p>
        </p:txBody>
      </p:sp>
      <p:pic>
        <p:nvPicPr>
          <p:cNvPr id="1028" name="Picture 4" descr="Image result for brain drain">
            <a:extLst>
              <a:ext uri="{FF2B5EF4-FFF2-40B4-BE49-F238E27FC236}">
                <a16:creationId xmlns:a16="http://schemas.microsoft.com/office/drawing/2014/main" id="{7E25A004-CE2E-4548-88A2-6EC1976B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85" y="4595445"/>
            <a:ext cx="1631540" cy="16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1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209BC-A11D-48EB-A4F9-42FE2EB8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Візія</a:t>
            </a:r>
            <a:r>
              <a:rPr lang="uk-UA" dirty="0"/>
              <a:t> на 5-10 років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5925D1F-40C4-4583-89D2-EB05EAE1ECD8}"/>
              </a:ext>
            </a:extLst>
          </p:cNvPr>
          <p:cNvSpPr/>
          <p:nvPr/>
        </p:nvSpPr>
        <p:spPr>
          <a:xfrm>
            <a:off x="457200" y="1412776"/>
            <a:ext cx="8064896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Україна – високотехнологічна, пост-індустріальна країна, </a:t>
            </a:r>
            <a:r>
              <a:rPr lang="uk-UA" sz="2800" b="1" dirty="0">
                <a:solidFill>
                  <a:srgbClr val="FFFF00"/>
                </a:solidFill>
              </a:rPr>
              <a:t>інтегрована в глобальні, технологічні ланцюжки створення цінності</a:t>
            </a:r>
            <a:r>
              <a:rPr lang="uk-UA" sz="2800" dirty="0"/>
              <a:t>, що продукує в них </a:t>
            </a:r>
            <a:r>
              <a:rPr lang="uk-UA" sz="2800" b="1" dirty="0">
                <a:solidFill>
                  <a:srgbClr val="FFFF00"/>
                </a:solidFill>
              </a:rPr>
              <a:t>унікальні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інженерні послуги та продукти високої якості.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Для власних потреб, Україна є </a:t>
            </a:r>
            <a:r>
              <a:rPr lang="uk-UA" sz="2800" dirty="0">
                <a:solidFill>
                  <a:srgbClr val="FFFF00"/>
                </a:solidFill>
              </a:rPr>
              <a:t>самодостатньою в забезпеченні своєї армії та своєї економіки найбільш необхідними </a:t>
            </a:r>
            <a:r>
              <a:rPr lang="uk-UA" sz="2800" dirty="0"/>
              <a:t>технологічними продуктами.</a:t>
            </a:r>
          </a:p>
        </p:txBody>
      </p:sp>
    </p:spTree>
    <p:extLst>
      <p:ext uri="{BB962C8B-B14F-4D97-AF65-F5344CB8AC3E}">
        <p14:creationId xmlns:p14="http://schemas.microsoft.com/office/powerpoint/2010/main" val="65376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398F3-1B76-4A6A-881F-9BE52BF3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Головні цілі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8AA793-F273-4392-B845-E4C55BFB2D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29600" cy="493776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/>
              <a:t>Зростання промислового сектору не менше ніж 10 % на рік. Збільшення долі промисловості ВВП у найближчі п’ять років з 12% (2017 р.) до 20 % (2022 р.).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Випереджаюче зростання високотехнологічних промислових сегментів </a:t>
            </a:r>
            <a:r>
              <a:rPr lang="ru-RU" dirty="0"/>
              <a:t>в</a:t>
            </a:r>
            <a:r>
              <a:rPr lang="uk-UA" dirty="0"/>
              <a:t>ід 10 до 20 % на рік.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Залучення до країни ПІІ у розвиток 4.0 – як у виробництва, так і в Центри R&amp;D, інкубатори та в технологічні компанії.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48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7 напрямків розвитку 2019-22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036496" cy="493776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sz="2400" dirty="0" err="1"/>
              <a:t>Інституціоналізація</a:t>
            </a:r>
            <a:r>
              <a:rPr lang="uk-UA" sz="2400" dirty="0"/>
              <a:t> розвитку промислових хайтек на рівні держави (</a:t>
            </a:r>
            <a:r>
              <a:rPr lang="uk-UA" sz="2400" dirty="0" err="1"/>
              <a:t>синхроніз</a:t>
            </a:r>
            <a:r>
              <a:rPr lang="uk-UA" sz="2400" dirty="0"/>
              <a:t>. стратегій Промислової, Інноваційної – та 4.0)</a:t>
            </a:r>
            <a:endParaRPr lang="uk-UA" sz="2800" dirty="0"/>
          </a:p>
          <a:p>
            <a:pPr marL="457200" lvl="0" indent="-457200">
              <a:buFont typeface="+mj-lt"/>
              <a:buAutoNum type="arabicPeriod"/>
            </a:pPr>
            <a:r>
              <a:rPr lang="uk-UA" sz="2400" dirty="0"/>
              <a:t>Створення інноваційної екосистеми промислових </a:t>
            </a:r>
            <a:r>
              <a:rPr lang="uk-UA" sz="2400" dirty="0" err="1"/>
              <a:t>хайтек</a:t>
            </a:r>
            <a:r>
              <a:rPr lang="uk-UA" sz="24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/>
              <a:t>Прискорення </a:t>
            </a:r>
            <a:r>
              <a:rPr lang="uk-UA" sz="2400" dirty="0" err="1"/>
              <a:t>кластеризації</a:t>
            </a:r>
            <a:r>
              <a:rPr lang="uk-UA" sz="2400" dirty="0"/>
              <a:t> в області 4.0 – як на регіональному, так і національному рівнях.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/>
              <a:t>Повномасштабна </a:t>
            </a:r>
            <a:r>
              <a:rPr lang="uk-UA" sz="2400" dirty="0" err="1"/>
              <a:t>дигіталізація</a:t>
            </a:r>
            <a:r>
              <a:rPr lang="uk-UA" sz="2400" dirty="0"/>
              <a:t> ключових секторів промисловості, енергетики та інфраструктури</a:t>
            </a:r>
            <a:endParaRPr lang="uk-UA" sz="2800" dirty="0"/>
          </a:p>
          <a:p>
            <a:pPr marL="457200" lvl="0" indent="-457200">
              <a:buFont typeface="+mj-lt"/>
              <a:buAutoNum type="arabicPeriod"/>
            </a:pPr>
            <a:r>
              <a:rPr lang="uk-UA" sz="2400" dirty="0"/>
              <a:t>Максимальна інтеграція інновацій 4.0 в стратегії оборонного комплексу та безпеки країни</a:t>
            </a:r>
            <a:endParaRPr lang="uk-UA" sz="2800" dirty="0"/>
          </a:p>
          <a:p>
            <a:pPr marL="457200" lvl="0" indent="-457200">
              <a:buFont typeface="+mj-lt"/>
              <a:buAutoNum type="arabicPeriod"/>
            </a:pPr>
            <a:r>
              <a:rPr lang="uk-UA" sz="2400" dirty="0"/>
              <a:t>Запуск експортних програм для промислових </a:t>
            </a:r>
            <a:r>
              <a:rPr lang="uk-UA" sz="2400" dirty="0" err="1"/>
              <a:t>хайтек</a:t>
            </a:r>
            <a:r>
              <a:rPr lang="uk-UA" sz="2400" dirty="0"/>
              <a:t> секторів</a:t>
            </a:r>
            <a:endParaRPr lang="uk-UA" sz="2800" dirty="0"/>
          </a:p>
          <a:p>
            <a:pPr marL="457200" lvl="0" indent="-457200">
              <a:buFont typeface="+mj-lt"/>
              <a:buAutoNum type="arabicPeriod"/>
            </a:pPr>
            <a:r>
              <a:rPr lang="uk-UA" sz="2400" dirty="0"/>
              <a:t>Інтернаціоналізація та інтеграція в світовий простір 4.0</a:t>
            </a:r>
            <a:endParaRPr lang="uk-UA" sz="2800" dirty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5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49035</TotalTime>
  <Words>545</Words>
  <Application>Microsoft Office PowerPoint</Application>
  <PresentationFormat>Экран (4:3)</PresentationFormat>
  <Paragraphs>147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Індустрія 4.0 – це про цифровізацію в ПРОМИСЛОВОМУ виробництві</vt:lpstr>
      <vt:lpstr>Стартові позиції України в 4.0</vt:lpstr>
      <vt:lpstr>Презентация PowerPoint</vt:lpstr>
      <vt:lpstr>Презентация PowerPoint</vt:lpstr>
      <vt:lpstr>Зростаючі розриви та дисбаланси</vt:lpstr>
      <vt:lpstr>Візія на 5-10 років</vt:lpstr>
      <vt:lpstr>Головні цілі</vt:lpstr>
      <vt:lpstr>7 напрямків розвитку 2019-22</vt:lpstr>
      <vt:lpstr>Узгодження та синхронізація на урядовому рівні</vt:lpstr>
      <vt:lpstr> Деталізація окремих положень стратегії</vt:lpstr>
      <vt:lpstr>Презентация PowerPoint</vt:lpstr>
      <vt:lpstr>Нашим розробникам потрібно значно прискорити процеси таргетингу по ключовим секторам 4.0!</vt:lpstr>
      <vt:lpstr>Правильний фокус має бути на Industrial Engineering</vt:lpstr>
      <vt:lpstr>Імпорт готових продуктів IE зростає по всім галузям!  Якщо уряд не прийме належні заходи в найближчі 2-3 роки – більшість виробників ІЕ зникне з мапи України!</vt:lpstr>
      <vt:lpstr>Загальний обсяг витрат підприємств машинобудування на інноваційну діяльність </vt:lpstr>
      <vt:lpstr>Модель інноваційної екосистеми – фокус на слабких місцях</vt:lpstr>
      <vt:lpstr>Ринкові тенденції: ОЕМ в харчовій та фарма</vt:lpstr>
      <vt:lpstr>Критичне значення дорожніх карт DX </vt:lpstr>
      <vt:lpstr>3 пріоритети –   1) Центри 4.0 та кластери ЕАМ  2) Інкубатори-Акселератори  3) Фонди</vt:lpstr>
      <vt:lpstr>Драйвери стратегії – рух 4.0 та АППАУ</vt:lpstr>
      <vt:lpstr>Рушійна сила 4.0</vt:lpstr>
      <vt:lpstr>Індустрія 4.0: проекти 2019-2021</vt:lpstr>
      <vt:lpstr>Завантажити документ «Стратегія 4.0 – коротка версія» можна за цим посиланням  Більше інформації та питання  yurchak.alexandre@appau.org.ua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Виклики маркетингу В2В</dc:title>
  <dc:creator>Sony</dc:creator>
  <cp:lastModifiedBy>Шлапацька Оксана Романівна</cp:lastModifiedBy>
  <cp:revision>1075</cp:revision>
  <cp:lastPrinted>2018-10-03T08:07:57Z</cp:lastPrinted>
  <dcterms:created xsi:type="dcterms:W3CDTF">2010-10-13T12:10:49Z</dcterms:created>
  <dcterms:modified xsi:type="dcterms:W3CDTF">2019-06-05T09:42:49Z</dcterms:modified>
</cp:coreProperties>
</file>