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2" r:id="rId3"/>
    <p:sldId id="261" r:id="rId4"/>
    <p:sldId id="268" r:id="rId5"/>
    <p:sldId id="263" r:id="rId6"/>
    <p:sldId id="265" r:id="rId7"/>
    <p:sldId id="266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95265297720138"/>
          <c:y val="0.15762615582171347"/>
          <c:w val="0.39976789665997631"/>
          <c:h val="0.74162485738699557"/>
        </c:manualLayout>
      </c:layout>
      <c:pieChart>
        <c:varyColors val="1"/>
        <c:ser>
          <c:idx val="0"/>
          <c:order val="0"/>
          <c:explosion val="4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Лист1!$E$9:$E$10</c:f>
              <c:numCache>
                <c:formatCode>0%</c:formatCode>
                <c:ptCount val="2"/>
                <c:pt idx="0">
                  <c:v>0.72</c:v>
                </c:pt>
                <c:pt idx="1">
                  <c:v>0.28000000000000003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36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96F8D-B1BD-4D14-B1CD-F4F726F87F62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865FD-B9C5-4DFC-9AA1-83CE9F59C60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094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556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556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556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556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FC18118-60F6-494D-BBE8-67D2525A0ECA}" type="slidenum">
              <a:rPr lang="de-DE" altLang="ru-RU" sz="1300" smtClean="0"/>
              <a:pPr/>
              <a:t>6</a:t>
            </a:fld>
            <a:endParaRPr lang="de-DE" altLang="ru-RU" sz="1300" smtClean="0"/>
          </a:p>
        </p:txBody>
      </p:sp>
    </p:spTree>
    <p:extLst>
      <p:ext uri="{BB962C8B-B14F-4D97-AF65-F5344CB8AC3E}">
        <p14:creationId xmlns:p14="http://schemas.microsoft.com/office/powerpoint/2010/main" val="3642007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865FD-B9C5-4DFC-9AA1-83CE9F59C60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256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E1BFF-91BB-4AFF-B710-7887A69BFCD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02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682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084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5107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7B49-D039-FE4C-A413-C655E1463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78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395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744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529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741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4005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75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72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285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9E670-CB97-48CD-B1EB-BBB0EEEBD59E}" type="datetimeFigureOut">
              <a:rPr lang="uk-UA" smtClean="0"/>
              <a:t>30.04.2015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2152B-23DD-4A4B-953C-C1370DA899F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112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63" y="2204864"/>
            <a:ext cx="7772400" cy="1368152"/>
          </a:xfrm>
        </p:spPr>
        <p:txBody>
          <a:bodyPr>
            <a:noAutofit/>
          </a:bodyPr>
          <a:lstStyle/>
          <a:p>
            <a:pPr lvl="0" algn="l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Ощадбанк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b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нергоефективність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</a:t>
            </a:r>
            <a:r>
              <a:rPr lang="uk-UA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редитування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ОСББ</a:t>
            </a:r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artema70.com.ua/files/da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011621"/>
            <a:ext cx="9152562" cy="18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261"/>
          <a:stretch/>
        </p:blipFill>
        <p:spPr bwMode="auto">
          <a:xfrm flipV="1">
            <a:off x="-8561" y="3906493"/>
            <a:ext cx="915256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0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30326"/>
            <a:ext cx="4227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Цільове призначення кредиту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7502" y="1006728"/>
            <a:ext cx="849694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Оплата заходів з підвищення енергетичної ефективності </a:t>
            </a:r>
            <a:r>
              <a:rPr lang="uk-UA" dirty="0" smtClean="0"/>
              <a:t>у </a:t>
            </a:r>
            <a:r>
              <a:rPr lang="uk-UA" dirty="0"/>
              <a:t>багатоквартирних будинках, зокрема, але не виключно:</a:t>
            </a:r>
          </a:p>
          <a:p>
            <a:pPr lvl="0"/>
            <a:r>
              <a:rPr lang="uk-UA" b="1" i="1" u="sng" dirty="0"/>
              <a:t>заходи з утеплення: </a:t>
            </a:r>
            <a:endParaRPr lang="uk-UA" dirty="0"/>
          </a:p>
          <a:p>
            <a:pPr lvl="0"/>
            <a:r>
              <a:rPr lang="uk-UA" sz="1400" dirty="0"/>
              <a:t>придбання </a:t>
            </a:r>
            <a:r>
              <a:rPr lang="uk-UA" sz="1400" dirty="0" err="1"/>
              <a:t>теплоізолюючих</a:t>
            </a:r>
            <a:r>
              <a:rPr lang="uk-UA" sz="1400" dirty="0"/>
              <a:t> матеріалів та проведення робіт з термоізоляції зовнішніх стін багатоквартирного будинку, підвальних приміщень, горищ, покрівлі та фундаменту;</a:t>
            </a:r>
          </a:p>
          <a:p>
            <a:pPr lvl="0"/>
            <a:r>
              <a:rPr lang="uk-UA" sz="1400" dirty="0"/>
              <a:t>придбання та встановлення двокамерних </a:t>
            </a:r>
            <a:r>
              <a:rPr lang="uk-UA" sz="1400" dirty="0" err="1"/>
              <a:t>енергоефективних</a:t>
            </a:r>
            <a:r>
              <a:rPr lang="uk-UA" sz="1400" dirty="0"/>
              <a:t> склопакетів у вікнах, які розташовані в місцях загального користування. </a:t>
            </a:r>
          </a:p>
          <a:p>
            <a:r>
              <a:rPr lang="uk-UA" dirty="0"/>
              <a:t> </a:t>
            </a:r>
          </a:p>
          <a:p>
            <a:pPr lvl="0"/>
            <a:r>
              <a:rPr lang="uk-UA" b="1" i="1" u="sng" dirty="0"/>
              <a:t>система опалення/вентиляції</a:t>
            </a:r>
            <a:endParaRPr lang="uk-UA" dirty="0"/>
          </a:p>
          <a:p>
            <a:pPr lvl="0"/>
            <a:r>
              <a:rPr lang="uk-UA" sz="1400" dirty="0"/>
              <a:t>облаштування або ремонт індивідуальних теплових пунктів;</a:t>
            </a:r>
          </a:p>
          <a:p>
            <a:pPr lvl="0"/>
            <a:r>
              <a:rPr lang="uk-UA" sz="1400" dirty="0"/>
              <a:t>придбання приладів обліку теплової енергії та води (гарячої та холодної), регуляторів теплового потоку за погодними умовами, включаючи вартість їх встановлення.</a:t>
            </a:r>
          </a:p>
          <a:p>
            <a:r>
              <a:rPr lang="uk-UA" dirty="0"/>
              <a:t> </a:t>
            </a:r>
          </a:p>
          <a:p>
            <a:pPr lvl="0"/>
            <a:r>
              <a:rPr lang="uk-UA" b="1" i="1" u="sng" dirty="0"/>
              <a:t>інші заходи з підвищення енергетичної ефективності</a:t>
            </a:r>
            <a:endParaRPr lang="uk-UA" dirty="0"/>
          </a:p>
          <a:p>
            <a:pPr lvl="0"/>
            <a:r>
              <a:rPr lang="uk-UA" sz="1400" dirty="0"/>
              <a:t>модернізація систем освітлення місць загального користування (зокрема, заміна електропроводки, ламп та патронів до них, встановлення систем автоматичних вимикачів).</a:t>
            </a:r>
          </a:p>
          <a:p>
            <a:endParaRPr lang="uk-UA" dirty="0"/>
          </a:p>
          <a:p>
            <a:r>
              <a:rPr lang="uk-UA" b="1" u="sng" dirty="0" smtClean="0">
                <a:solidFill>
                  <a:srgbClr val="FF0000"/>
                </a:solidFill>
              </a:rPr>
              <a:t>Компенсація з бюджету передбачена тільки на ОБЛАДНАННЯ ТА МАТЕРІАЛИ!</a:t>
            </a:r>
          </a:p>
          <a:p>
            <a:endParaRPr lang="uk-UA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96" y="467607"/>
            <a:ext cx="539121" cy="53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3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бъект 2"/>
          <p:cNvSpPr>
            <a:spLocks noGrp="1"/>
          </p:cNvSpPr>
          <p:nvPr/>
        </p:nvSpPr>
        <p:spPr bwMode="gray">
          <a:xfrm>
            <a:off x="-18615" y="764704"/>
            <a:ext cx="4097994" cy="35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0225" indent="-261938" algn="l" rtl="0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6450" indent="-274638" algn="l" rtl="0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150" indent="-265113" algn="l" rtl="0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39850" indent="-265113" algn="l" rtl="0" eaLnBrk="0" fontAlgn="base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000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28 % імпорту - енергоносії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/>
          <a:srcRect l="54126" t="39879" r="5910" b="50792"/>
          <a:stretch/>
        </p:blipFill>
        <p:spPr>
          <a:xfrm>
            <a:off x="179562" y="3891676"/>
            <a:ext cx="8928992" cy="1292153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 bwMode="gray">
          <a:xfrm>
            <a:off x="333096" y="3691308"/>
            <a:ext cx="8127336" cy="40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/>
              <a:t>Україна</a:t>
            </a:r>
            <a:r>
              <a:rPr lang="ru-RU" dirty="0" smtClean="0"/>
              <a:t> </a:t>
            </a:r>
            <a:r>
              <a:rPr lang="ru-RU" dirty="0" err="1" smtClean="0"/>
              <a:t>споживає</a:t>
            </a:r>
            <a:r>
              <a:rPr lang="ru-RU" dirty="0" smtClean="0"/>
              <a:t> газу </a:t>
            </a:r>
            <a:r>
              <a:rPr lang="ru-RU" dirty="0" err="1" smtClean="0"/>
              <a:t>більше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декілька</a:t>
            </a:r>
            <a:r>
              <a:rPr lang="ru-RU" dirty="0" smtClean="0"/>
              <a:t> </a:t>
            </a:r>
            <a:r>
              <a:rPr lang="ru-RU" dirty="0" err="1" smtClean="0"/>
              <a:t>країн</a:t>
            </a:r>
            <a:r>
              <a:rPr lang="ru-RU" dirty="0" smtClean="0"/>
              <a:t> </a:t>
            </a:r>
            <a:r>
              <a:rPr lang="ru-RU" dirty="0" err="1" smtClean="0"/>
              <a:t>Європи</a:t>
            </a:r>
            <a:r>
              <a:rPr lang="ru-RU" dirty="0" smtClean="0"/>
              <a:t> разом</a:t>
            </a:r>
            <a:endParaRPr lang="ru-RU" dirty="0"/>
          </a:p>
        </p:txBody>
      </p:sp>
      <p:sp>
        <p:nvSpPr>
          <p:cNvPr id="14" name="TextBox 11"/>
          <p:cNvSpPr txBox="1"/>
          <p:nvPr/>
        </p:nvSpPr>
        <p:spPr>
          <a:xfrm>
            <a:off x="-8561" y="1257868"/>
            <a:ext cx="1971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Товарний імпорт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/>
          <a:srcRect l="55505" t="23125" r="28096" b="59583"/>
          <a:stretch/>
        </p:blipFill>
        <p:spPr>
          <a:xfrm>
            <a:off x="4523846" y="1124744"/>
            <a:ext cx="2999183" cy="1778088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2363612" y="2636912"/>
            <a:ext cx="141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dirty="0" smtClean="0">
                <a:solidFill>
                  <a:schemeClr val="tx2"/>
                </a:solidFill>
              </a:rPr>
              <a:t>енергоносії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 bwMode="gray">
          <a:xfrm>
            <a:off x="4210847" y="764704"/>
            <a:ext cx="4166217" cy="677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/>
              <a:t>Енерговитрати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523846" y="3286167"/>
            <a:ext cx="958917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dirty="0"/>
              <a:t>(на $1 ВВП)</a:t>
            </a:r>
          </a:p>
        </p:txBody>
      </p:sp>
      <p:graphicFrame>
        <p:nvGraphicFramePr>
          <p:cNvPr id="19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1843865"/>
              </p:ext>
            </p:extLst>
          </p:nvPr>
        </p:nvGraphicFramePr>
        <p:xfrm>
          <a:off x="87282" y="1191337"/>
          <a:ext cx="3886200" cy="2094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10948988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26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18948"/>
            <a:ext cx="5832648" cy="440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1" y="4289796"/>
            <a:ext cx="899160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873" y="3180133"/>
            <a:ext cx="3528392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211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 bwMode="auto">
          <a:xfrm>
            <a:off x="340268" y="114558"/>
            <a:ext cx="8439652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600" b="1" kern="1200" cap="all" dirty="0" smtClean="0">
                <a:solidFill>
                  <a:srgbClr val="014C6D"/>
                </a:solidFill>
                <a:latin typeface="+mj-lt"/>
                <a:cs typeface="ＭＳ Ｐゴシック" charset="0"/>
              </a:rPr>
              <a:t>ХТО Господарює У БАГАТОКВАРТИРНОМУ БУДИНКУ?</a:t>
            </a:r>
            <a:endParaRPr lang="uk-UA" sz="2600" b="1" kern="1200" cap="all" dirty="0">
              <a:solidFill>
                <a:srgbClr val="014C6D"/>
              </a:solidFill>
              <a:latin typeface="+mj-lt"/>
              <a:cs typeface="ＭＳ Ｐゴシック" charset="0"/>
            </a:endParaRPr>
          </a:p>
        </p:txBody>
      </p:sp>
      <p:pic>
        <p:nvPicPr>
          <p:cNvPr id="13" name="Picture 37" descr="H:\Pikelna\BD\Pictures\iStock_000005783250Medi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1270126"/>
            <a:ext cx="2062162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929730"/>
              </p:ext>
            </p:extLst>
          </p:nvPr>
        </p:nvGraphicFramePr>
        <p:xfrm>
          <a:off x="272288" y="1444752"/>
          <a:ext cx="2954338" cy="4888435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954338"/>
              </a:tblGrid>
              <a:tr h="6575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uk-UA" sz="1800" noProof="0" dirty="0" smtClean="0">
                          <a:effectLst/>
                        </a:rPr>
                        <a:t>Україна</a:t>
                      </a:r>
                      <a:endParaRPr lang="uk-UA" sz="1800" noProof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58" marR="91458" marT="45743" marB="45743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27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600" b="0" dirty="0" smtClean="0"/>
                        <a:t>ОСББ та ЖБК </a:t>
                      </a:r>
                      <a:r>
                        <a:rPr lang="ru-RU" sz="1800" b="1" kern="1200" baseline="0" dirty="0" smtClean="0"/>
                        <a:t>~</a:t>
                      </a:r>
                      <a:r>
                        <a:rPr lang="ru-RU" sz="1600" b="1" dirty="0" smtClean="0"/>
                        <a:t> 2</a:t>
                      </a:r>
                      <a:r>
                        <a:rPr lang="en-US" sz="1600" b="1" dirty="0" smtClean="0"/>
                        <a:t>4</a:t>
                      </a:r>
                      <a:r>
                        <a:rPr lang="ru-RU" sz="1600" b="1" dirty="0" smtClean="0"/>
                        <a:t>%</a:t>
                      </a:r>
                      <a:endParaRPr lang="en-US" sz="1600" b="1" dirty="0"/>
                    </a:p>
                  </a:txBody>
                  <a:tcPr marL="91458" marR="91458" marT="45743" marB="45743" anchor="ctr"/>
                </a:tc>
              </a:tr>
              <a:tr h="13071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uk-UA" sz="1600" baseline="0" dirty="0" smtClean="0"/>
                        <a:t>ОСББ</a:t>
                      </a:r>
                      <a:endParaRPr lang="en-US" sz="1600" baseline="0" dirty="0" smtClean="0"/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r>
                        <a:rPr lang="en-US" sz="1600" baseline="0" dirty="0" smtClean="0"/>
                        <a:t>     </a:t>
                      </a:r>
                      <a:r>
                        <a:rPr lang="uk-UA" sz="1600" baseline="0" dirty="0" smtClean="0"/>
                        <a:t>має особливий організаційно-правовий статус</a:t>
                      </a:r>
                      <a:endParaRPr lang="ru-RU" sz="1600" noProof="0" dirty="0"/>
                    </a:p>
                  </a:txBody>
                  <a:tcPr marL="91458" marR="91458" marT="45743" marB="45743"/>
                </a:tc>
              </a:tr>
              <a:tr h="11130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600" kern="1200" baseline="0" dirty="0" smtClean="0"/>
                        <a:t>ЖБК </a:t>
                      </a:r>
                      <a:endParaRPr lang="en-US" sz="1600" kern="1200" baseline="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kern="1200" baseline="0" dirty="0" smtClean="0"/>
                        <a:t>     </a:t>
                      </a:r>
                      <a:r>
                        <a:rPr lang="uk-UA" sz="1600" kern="1200" baseline="0" noProof="0" dirty="0" smtClean="0"/>
                        <a:t>має невизначену правову природу </a:t>
                      </a:r>
                      <a:endParaRPr lang="uk-UA" sz="1600" noProof="0" dirty="0"/>
                    </a:p>
                  </a:txBody>
                  <a:tcPr marL="91458" marR="91458" marT="45743" marB="45743"/>
                </a:tc>
              </a:tr>
              <a:tr h="1183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uk-UA" sz="1800" b="0" noProof="0" dirty="0" smtClean="0"/>
                        <a:t>Органи місцевого самоврядування</a:t>
                      </a:r>
                      <a:r>
                        <a:rPr lang="ru-RU" sz="1800" b="0" dirty="0" smtClean="0"/>
                        <a:t> </a:t>
                      </a:r>
                      <a:r>
                        <a:rPr lang="ru-RU" sz="1800" b="1" kern="1200" baseline="0" dirty="0" smtClean="0"/>
                        <a:t>~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en-US" sz="1800" b="1" baseline="0" dirty="0" smtClean="0"/>
                        <a:t>76</a:t>
                      </a:r>
                      <a:r>
                        <a:rPr lang="ru-RU" sz="1800" b="1" baseline="0" dirty="0" smtClean="0"/>
                        <a:t>%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uk-UA" sz="1600" baseline="0" noProof="0" dirty="0" smtClean="0"/>
                        <a:t>порушення прав власників</a:t>
                      </a:r>
                      <a:endParaRPr lang="uk-UA" sz="1600" noProof="0" dirty="0"/>
                    </a:p>
                  </a:txBody>
                  <a:tcPr marL="91458" marR="91458" marT="45743" marB="45743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312925"/>
              </p:ext>
            </p:extLst>
          </p:nvPr>
        </p:nvGraphicFramePr>
        <p:xfrm>
          <a:off x="6001957" y="1423185"/>
          <a:ext cx="2836862" cy="485078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836862"/>
              </a:tblGrid>
              <a:tr h="6608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uk-UA" sz="1800" noProof="0" dirty="0" smtClean="0"/>
                        <a:t>Міжнародний</a:t>
                      </a:r>
                      <a:r>
                        <a:rPr lang="uk-UA" sz="1800" baseline="0" noProof="0" dirty="0" smtClean="0"/>
                        <a:t> досвід </a:t>
                      </a:r>
                      <a:endParaRPr lang="uk-UA" sz="18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31" marB="45731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544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uk-UA" sz="1600" noProof="0" dirty="0" smtClean="0"/>
                        <a:t>Юридична особа</a:t>
                      </a:r>
                      <a:r>
                        <a:rPr lang="uk-UA" sz="1600" baseline="0" noProof="0" dirty="0" smtClean="0"/>
                        <a:t>, що об'єднує співвласників</a:t>
                      </a:r>
                      <a:endParaRPr lang="uk-UA" sz="1600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31" marB="45731" anchor="ctr"/>
                </a:tc>
              </a:tr>
              <a:tr h="12022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uk-UA" sz="1600" noProof="0" dirty="0" smtClean="0"/>
                        <a:t>Чехія, Нідерланди, Швеція, Швейцарія, Канада, </a:t>
                      </a:r>
                      <a:r>
                        <a:rPr lang="uk-UA" sz="1600" baseline="0" noProof="0" dirty="0" smtClean="0"/>
                        <a:t>США,</a:t>
                      </a:r>
                      <a:r>
                        <a:rPr lang="uk-UA" sz="1600" noProof="0" dirty="0" smtClean="0"/>
                        <a:t> Великобританія</a:t>
                      </a:r>
                      <a:r>
                        <a:rPr lang="uk-UA" sz="1600" baseline="0" noProof="0" dirty="0" smtClean="0"/>
                        <a:t> тощо</a:t>
                      </a:r>
                      <a:endParaRPr lang="uk-UA" sz="1600" noProof="0" dirty="0"/>
                    </a:p>
                  </a:txBody>
                  <a:tcPr marL="91444" marR="91444" marT="45731" marB="45731"/>
                </a:tc>
              </a:tr>
              <a:tr h="7946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uk-UA" sz="1600" noProof="0" dirty="0" smtClean="0"/>
                        <a:t>Співвласники</a:t>
                      </a:r>
                      <a:r>
                        <a:rPr lang="uk-UA" sz="1600" baseline="0" noProof="0" dirty="0" smtClean="0"/>
                        <a:t> без створення юридичної особи</a:t>
                      </a:r>
                      <a:endParaRPr lang="uk-UA" sz="1600" noProof="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31" marB="45731"/>
                </a:tc>
              </a:tr>
              <a:tr h="5381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uk-UA" sz="1600" noProof="0" dirty="0" smtClean="0"/>
                        <a:t>Польща, Німеччина</a:t>
                      </a:r>
                      <a:endParaRPr lang="uk-UA" sz="1600" noProof="0" dirty="0"/>
                    </a:p>
                  </a:txBody>
                  <a:tcPr marL="91444" marR="91444" marT="45731" marB="45731"/>
                </a:tc>
              </a:tr>
              <a:tr h="10756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"/>
                        </a:defRPr>
                      </a:lvl9pPr>
                    </a:lstStyle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uk-UA" sz="2000" b="0" i="0" baseline="0" noProof="0" dirty="0" smtClean="0"/>
                        <a:t>Органи влади </a:t>
                      </a:r>
                      <a:r>
                        <a:rPr lang="uk-UA" sz="2000" b="1" i="0" baseline="0" noProof="0" dirty="0" smtClean="0"/>
                        <a:t>-  0 %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endParaRPr lang="en-US" sz="1600" dirty="0"/>
                    </a:p>
                  </a:txBody>
                  <a:tcPr marL="91444" marR="91444" marT="45731" marB="45731"/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 flipV="1">
            <a:off x="0" y="5160772"/>
            <a:ext cx="9144000" cy="14288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 bwMode="auto">
          <a:xfrm>
            <a:off x="8502118" y="0"/>
            <a:ext cx="641882" cy="630496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 b="0" i="0" cap="none" baseline="0">
                <a:solidFill>
                  <a:srgbClr val="021F43"/>
                </a:solidFill>
                <a:latin typeface="+mn-lt"/>
                <a:ea typeface="ＭＳ Ｐゴシック" charset="0"/>
                <a:cs typeface="Andes Extra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uk-UA" sz="3600" b="1" kern="12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ＭＳ Ｐゴシック" charset="0"/>
              </a:rPr>
              <a:t>А</a:t>
            </a:r>
            <a:endParaRPr lang="en-US" sz="2800" b="1" kern="1200" cap="all" dirty="0">
              <a:solidFill>
                <a:srgbClr val="014C6D"/>
              </a:solidFill>
              <a:latin typeface="+mj-lt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17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gray">
          <a:xfrm>
            <a:off x="-904077" y="2849910"/>
            <a:ext cx="80645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altLang="ru-RU" sz="28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4757" y="4244627"/>
            <a:ext cx="1611312" cy="83099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defRPr/>
            </a:pP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Економія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до 50%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енергії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що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споживається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33983" y="4244627"/>
            <a:ext cx="1658937" cy="83099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defRPr/>
            </a:pP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Окупність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– 5 -8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років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середньому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/>
          <a:srcRect l="-3548" r="-2862" b="-2364"/>
          <a:stretch/>
        </p:blipFill>
        <p:spPr>
          <a:xfrm>
            <a:off x="377558" y="4295426"/>
            <a:ext cx="1095375" cy="10048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5" name="Прямоугольник 14"/>
          <p:cNvSpPr/>
          <p:nvPr/>
        </p:nvSpPr>
        <p:spPr>
          <a:xfrm>
            <a:off x="1561833" y="4223990"/>
            <a:ext cx="1741487" cy="107721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defRPr/>
            </a:pP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Збільшення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вартості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житла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на </a:t>
            </a:r>
            <a:r>
              <a:rPr 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вторинному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ринку на 10-15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%;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/>
          <a:srcRect t="1" b="4989"/>
          <a:stretch/>
        </p:blipFill>
        <p:spPr>
          <a:xfrm>
            <a:off x="3519219" y="4295426"/>
            <a:ext cx="1017588" cy="958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7507" y="4301776"/>
            <a:ext cx="933450" cy="947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8" name="Заголовок 1"/>
          <p:cNvSpPr>
            <a:spLocks noGrp="1"/>
          </p:cNvSpPr>
          <p:nvPr/>
        </p:nvSpPr>
        <p:spPr bwMode="gray">
          <a:xfrm>
            <a:off x="385666" y="3329335"/>
            <a:ext cx="7342544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uk-UA" dirty="0"/>
              <a:t>Навіщо потрібно утеплювати фасад?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46" y="318948"/>
            <a:ext cx="3099574" cy="287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64901" y="723525"/>
            <a:ext cx="39710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як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виходить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тепло з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Вашого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Багатоквартирного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дому?</a:t>
            </a:r>
          </a:p>
          <a:p>
            <a:endParaRPr lang="uk-UA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26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0992" y="1319213"/>
            <a:ext cx="2212181" cy="1947862"/>
          </a:xfrm>
          <a:prstGeom prst="rect">
            <a:avLst/>
          </a:prstGeom>
          <a:ln w="76200"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31749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2260" y="1320802"/>
            <a:ext cx="2208609" cy="1946275"/>
          </a:xfrm>
          <a:prstGeom prst="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/>
          <a:srcRect l="1" t="979" r="1049" b="-979"/>
          <a:stretch/>
        </p:blipFill>
        <p:spPr>
          <a:xfrm>
            <a:off x="2210992" y="3492501"/>
            <a:ext cx="2201465" cy="1952625"/>
          </a:xfrm>
          <a:prstGeom prst="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/>
          <a:srcRect l="979" t="-974"/>
          <a:stretch/>
        </p:blipFill>
        <p:spPr>
          <a:xfrm>
            <a:off x="4742260" y="3502025"/>
            <a:ext cx="2214563" cy="1943100"/>
          </a:xfrm>
          <a:prstGeom prst="rect">
            <a:avLst/>
          </a:prstGeo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1" name="Прямоугольник 6"/>
          <p:cNvSpPr>
            <a:spLocks noChangeArrowheads="1"/>
          </p:cNvSpPr>
          <p:nvPr/>
        </p:nvSpPr>
        <p:spPr bwMode="auto">
          <a:xfrm>
            <a:off x="2200276" y="2924177"/>
            <a:ext cx="2222897" cy="35401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ru-RU" altLang="ru-RU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утеплений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будинок</a:t>
            </a:r>
            <a:endParaRPr lang="ru-RU" altLang="ru-RU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Прямоугольник 6"/>
          <p:cNvSpPr>
            <a:spLocks noChangeArrowheads="1"/>
          </p:cNvSpPr>
          <p:nvPr/>
        </p:nvSpPr>
        <p:spPr bwMode="auto">
          <a:xfrm>
            <a:off x="4744642" y="2963865"/>
            <a:ext cx="2212181" cy="3524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ru-RU" altLang="ru-RU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Утеплений </a:t>
            </a:r>
            <a:r>
              <a:rPr lang="ru-RU" altLang="ru-RU" sz="16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будинок</a:t>
            </a:r>
            <a:endParaRPr lang="ru-RU" altLang="ru-RU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778" name="Прямоугольник 3"/>
          <p:cNvSpPr>
            <a:spLocks noChangeArrowheads="1"/>
          </p:cNvSpPr>
          <p:nvPr/>
        </p:nvSpPr>
        <p:spPr bwMode="auto">
          <a:xfrm>
            <a:off x="2247901" y="1381125"/>
            <a:ext cx="422672" cy="24765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1" hangingPunct="1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ru-RU" altLang="ru-RU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</a:t>
            </a:r>
          </a:p>
        </p:txBody>
      </p:sp>
      <p:sp>
        <p:nvSpPr>
          <p:cNvPr id="32779" name="Прямоугольник 13"/>
          <p:cNvSpPr>
            <a:spLocks noChangeArrowheads="1"/>
          </p:cNvSpPr>
          <p:nvPr/>
        </p:nvSpPr>
        <p:spPr bwMode="auto">
          <a:xfrm>
            <a:off x="4822033" y="1360490"/>
            <a:ext cx="432197" cy="28892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algn="ctr" eaLnBrk="1" hangingPunct="1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ru-RU" altLang="ru-RU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Після</a:t>
            </a:r>
            <a:endParaRPr lang="ru-RU" altLang="ru-RU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8" name="Прямоугольник 4"/>
          <p:cNvSpPr>
            <a:spLocks noChangeArrowheads="1"/>
          </p:cNvSpPr>
          <p:nvPr/>
        </p:nvSpPr>
        <p:spPr bwMode="auto">
          <a:xfrm>
            <a:off x="2087167" y="5460977"/>
            <a:ext cx="2449115" cy="7731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</a:pPr>
            <a:r>
              <a:rPr lang="uk-UA" sz="1400" dirty="0" smtClean="0"/>
              <a:t>Теплограма </a:t>
            </a:r>
            <a:r>
              <a:rPr lang="uk-UA" sz="1400" dirty="0"/>
              <a:t>до модернізації, червоним - втрати тепла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49" name="Прямоугольник 15"/>
          <p:cNvSpPr>
            <a:spLocks noChangeArrowheads="1"/>
          </p:cNvSpPr>
          <p:nvPr/>
        </p:nvSpPr>
        <p:spPr bwMode="auto">
          <a:xfrm>
            <a:off x="4527948" y="5341520"/>
            <a:ext cx="2636044" cy="9993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</a:pPr>
            <a:r>
              <a:rPr lang="uk-UA" sz="1400" dirty="0" smtClean="0"/>
              <a:t>Теплограма </a:t>
            </a:r>
            <a:r>
              <a:rPr lang="uk-UA" sz="1400" dirty="0"/>
              <a:t>після модернізації (тепло йде тільки через відкриті </a:t>
            </a:r>
            <a:r>
              <a:rPr lang="uk-UA" sz="1400" dirty="0" smtClean="0"/>
              <a:t>кватирки)</a:t>
            </a:r>
            <a:endParaRPr lang="ru-RU" alt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539751" y="301627"/>
            <a:ext cx="8064500" cy="823913"/>
          </a:xfrm>
        </p:spPr>
        <p:txBody>
          <a:bodyPr/>
          <a:lstStyle/>
          <a:p>
            <a:r>
              <a:rPr lang="ru-RU" dirty="0"/>
              <a:t>Як </a:t>
            </a:r>
            <a:r>
              <a:rPr lang="ru-RU" dirty="0" err="1"/>
              <a:t>працює</a:t>
            </a:r>
            <a:r>
              <a:rPr lang="ru-RU" dirty="0"/>
              <a:t> </a:t>
            </a:r>
            <a:r>
              <a:rPr lang="ru-RU" dirty="0" err="1"/>
              <a:t>утеплення</a:t>
            </a:r>
            <a:r>
              <a:rPr lang="ru-RU" dirty="0"/>
              <a:t> фасаду</a:t>
            </a:r>
          </a:p>
        </p:txBody>
      </p:sp>
    </p:spTree>
    <p:extLst>
      <p:ext uri="{BB962C8B-B14F-4D97-AF65-F5344CB8AC3E}">
        <p14:creationId xmlns:p14="http://schemas.microsoft.com/office/powerpoint/2010/main" val="14621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Прямоугольник 6"/>
          <p:cNvSpPr>
            <a:spLocks noChangeArrowheads="1"/>
          </p:cNvSpPr>
          <p:nvPr/>
        </p:nvSpPr>
        <p:spPr bwMode="auto">
          <a:xfrm>
            <a:off x="1528168" y="1801638"/>
            <a:ext cx="1944291" cy="61157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uk-UA" altLang="ru-RU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Утеплення фасаду всього будинку</a:t>
            </a:r>
            <a:endParaRPr lang="ru-RU" altLang="ru-RU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43" name="Прямоугольник 9"/>
          <p:cNvSpPr>
            <a:spLocks noChangeArrowheads="1"/>
          </p:cNvSpPr>
          <p:nvPr/>
        </p:nvSpPr>
        <p:spPr bwMode="auto">
          <a:xfrm>
            <a:off x="1368795" y="2348332"/>
            <a:ext cx="3083295" cy="23105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Надійність (регламентація </a:t>
            </a:r>
            <a:r>
              <a:rPr lang="uk-UA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держ</a:t>
            </a: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uk-UA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ормами, 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гарантія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Зниження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енерговтрат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Зниження плати за опалення;</a:t>
            </a: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Зростання вартості квартири</a:t>
            </a: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Комфорт (покращення звукоізоляції, відсутність грибка та плісняви)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Естетичний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вигляд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будинку</a:t>
            </a:r>
            <a:endParaRPr lang="ru-RU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44" name="Прямоугольник 10"/>
          <p:cNvSpPr>
            <a:spLocks noChangeArrowheads="1"/>
          </p:cNvSpPr>
          <p:nvPr/>
        </p:nvSpPr>
        <p:spPr bwMode="auto">
          <a:xfrm>
            <a:off x="4413395" y="2322216"/>
            <a:ext cx="2095864" cy="10793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Незалежність від сусідів</a:t>
            </a: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Покращення звукоізоляції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45" name="Прямоугольник 11"/>
          <p:cNvSpPr>
            <a:spLocks noChangeArrowheads="1"/>
          </p:cNvSpPr>
          <p:nvPr/>
        </p:nvSpPr>
        <p:spPr bwMode="auto">
          <a:xfrm>
            <a:off x="6753534" y="2324311"/>
            <a:ext cx="2210954" cy="13256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Покращення </a:t>
            </a: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звукоізоляції</a:t>
            </a:r>
          </a:p>
          <a:p>
            <a:pPr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Збереження існуючого вигляду будівлі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Прямоугольник 6"/>
          <p:cNvSpPr>
            <a:spLocks noChangeArrowheads="1"/>
          </p:cNvSpPr>
          <p:nvPr/>
        </p:nvSpPr>
        <p:spPr bwMode="auto">
          <a:xfrm>
            <a:off x="4452091" y="1791991"/>
            <a:ext cx="1688306" cy="61157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ru-RU" altLang="ru-RU" sz="16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Утеплення</a:t>
            </a:r>
            <a:r>
              <a:rPr lang="ru-RU" altLang="ru-RU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«</a:t>
            </a:r>
            <a:r>
              <a:rPr lang="ru-RU" altLang="ru-RU" sz="16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латкою</a:t>
            </a:r>
            <a:r>
              <a:rPr lang="ru-RU" altLang="ru-RU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</p:txBody>
      </p:sp>
      <p:sp>
        <p:nvSpPr>
          <p:cNvPr id="19" name="Прямоугольник 6"/>
          <p:cNvSpPr>
            <a:spLocks noChangeArrowheads="1"/>
          </p:cNvSpPr>
          <p:nvPr/>
        </p:nvSpPr>
        <p:spPr bwMode="auto">
          <a:xfrm>
            <a:off x="6823763" y="1797523"/>
            <a:ext cx="1688306" cy="61157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5000"/>
              </a:lnSpc>
              <a:buClr>
                <a:schemeClr val="accent1"/>
              </a:buClr>
              <a:buSzPct val="120000"/>
              <a:defRPr/>
            </a:pPr>
            <a:r>
              <a:rPr lang="uk-UA" altLang="ru-RU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Внутрішнє утеплення</a:t>
            </a:r>
            <a:endParaRPr lang="ru-RU" altLang="ru-RU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50" name="Прямоугольник 2"/>
          <p:cNvSpPr>
            <a:spLocks noChangeArrowheads="1"/>
          </p:cNvSpPr>
          <p:nvPr/>
        </p:nvSpPr>
        <p:spPr bwMode="auto">
          <a:xfrm>
            <a:off x="3824076" y="4456472"/>
            <a:ext cx="2620132" cy="231050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0000" tIns="46800" rIns="90000" bIns="46800">
            <a:spAutoFit/>
          </a:bodyPr>
          <a:lstStyle>
            <a:lvl1pPr marL="342900" indent="-3429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Тарифи не зменшуються</a:t>
            </a: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Загроза появи грибку, плісняви та сирості</a:t>
            </a: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Ризик руйнування стіни (відсутність гарантії та регламентації </a:t>
            </a:r>
            <a:r>
              <a:rPr lang="uk-UA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держ</a:t>
            </a: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норм)</a:t>
            </a: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Неестетичний вигляд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51" name="Прямоугольник 11"/>
          <p:cNvSpPr>
            <a:spLocks noChangeArrowheads="1"/>
          </p:cNvSpPr>
          <p:nvPr/>
        </p:nvSpPr>
        <p:spPr bwMode="auto">
          <a:xfrm>
            <a:off x="6242466" y="4456471"/>
            <a:ext cx="2901534" cy="20642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177800" indent="-1778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Зменшення площі проживання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Тарифи не зменшуються</a:t>
            </a:r>
          </a:p>
          <a:p>
            <a:pPr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Загроза появи грибку, плісняви та сирості</a:t>
            </a:r>
          </a:p>
          <a:p>
            <a:pPr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uk-UA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Ризик руйнування стіни (відсутність гарантії та регламентації </a:t>
            </a:r>
            <a:r>
              <a:rPr lang="uk-UA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держ</a:t>
            </a:r>
            <a:r>
              <a:rPr lang="uk-UA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норм</a:t>
            </a:r>
            <a:r>
              <a:rPr lang="uk-UA" alt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5852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3" t="8627" r="51221"/>
          <a:stretch>
            <a:fillRect/>
          </a:stretch>
        </p:blipFill>
        <p:spPr bwMode="auto">
          <a:xfrm>
            <a:off x="703183" y="2389203"/>
            <a:ext cx="4714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14" r="3720"/>
          <a:stretch>
            <a:fillRect/>
          </a:stretch>
        </p:blipFill>
        <p:spPr bwMode="auto">
          <a:xfrm>
            <a:off x="703184" y="4476279"/>
            <a:ext cx="45601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4" name="Прямоугольник 29"/>
          <p:cNvSpPr>
            <a:spLocks noChangeArrowheads="1"/>
          </p:cNvSpPr>
          <p:nvPr/>
        </p:nvSpPr>
        <p:spPr bwMode="auto">
          <a:xfrm>
            <a:off x="1368796" y="5124065"/>
            <a:ext cx="1796653" cy="586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Залежність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від</a:t>
            </a:r>
            <a:r>
              <a:rPr lang="ru-RU" alt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u-RU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сусідів</a:t>
            </a:r>
            <a:endParaRPr lang="ru-RU" alt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539552" y="19952"/>
            <a:ext cx="8064500" cy="823913"/>
          </a:xfrm>
        </p:spPr>
        <p:txBody>
          <a:bodyPr>
            <a:normAutofit/>
          </a:bodyPr>
          <a:lstStyle/>
          <a:p>
            <a:r>
              <a:rPr lang="ru-RU" sz="2400" dirty="0"/>
              <a:t>Як </a:t>
            </a:r>
            <a:r>
              <a:rPr lang="ru-RU" sz="2400" dirty="0" err="1"/>
              <a:t>зазвичай</a:t>
            </a:r>
            <a:r>
              <a:rPr lang="ru-RU" sz="2400" dirty="0"/>
              <a:t> </a:t>
            </a:r>
            <a:r>
              <a:rPr lang="ru-RU" sz="2400" dirty="0" err="1"/>
              <a:t>утепляються</a:t>
            </a:r>
            <a:r>
              <a:rPr lang="ru-RU" sz="2400" dirty="0"/>
              <a:t> </a:t>
            </a:r>
            <a:r>
              <a:rPr lang="ru-RU" sz="2400" dirty="0" err="1"/>
              <a:t>пересічні</a:t>
            </a:r>
            <a:r>
              <a:rPr lang="ru-RU" sz="2400" dirty="0"/>
              <a:t> </a:t>
            </a:r>
            <a:r>
              <a:rPr lang="ru-RU" sz="2400" dirty="0" err="1"/>
              <a:t>громадяни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3" t="9821" r="74181" b="72269"/>
          <a:stretch/>
        </p:blipFill>
        <p:spPr>
          <a:xfrm>
            <a:off x="2137963" y="830652"/>
            <a:ext cx="552734" cy="102358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22" t="9821" r="41505" b="72269"/>
          <a:stretch/>
        </p:blipFill>
        <p:spPr>
          <a:xfrm>
            <a:off x="5006698" y="840999"/>
            <a:ext cx="573206" cy="10235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8" t="9821" r="10411" b="72269"/>
          <a:stretch/>
        </p:blipFill>
        <p:spPr>
          <a:xfrm>
            <a:off x="7390722" y="830652"/>
            <a:ext cx="593678" cy="1023582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703183" y="4581128"/>
            <a:ext cx="8150318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1520" y="3049087"/>
            <a:ext cx="127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2"/>
                </a:solidFill>
              </a:rPr>
              <a:t>Переваги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095" y="5363924"/>
            <a:ext cx="130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accent2"/>
                </a:solidFill>
              </a:rPr>
              <a:t>Недол</a:t>
            </a:r>
            <a:r>
              <a:rPr lang="uk-UA" b="1" dirty="0" err="1" smtClean="0">
                <a:solidFill>
                  <a:schemeClr val="accent2"/>
                </a:solidFill>
              </a:rPr>
              <a:t>іки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236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30326"/>
            <a:ext cx="4174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Умови надання кредиту ОСББ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800190"/>
              </p:ext>
            </p:extLst>
          </p:nvPr>
        </p:nvGraphicFramePr>
        <p:xfrm>
          <a:off x="327899" y="1628800"/>
          <a:ext cx="8479641" cy="3816424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2083861"/>
                <a:gridCol w="6395780"/>
              </a:tblGrid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 dirty="0">
                          <a:effectLst/>
                        </a:rPr>
                        <a:t>Строк кредиту</a:t>
                      </a:r>
                      <a:endParaRPr lang="uk-UA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b="1" u="none" strike="noStrike" dirty="0">
                          <a:effectLst/>
                        </a:rPr>
                        <a:t>6 - 60 місяців</a:t>
                      </a:r>
                      <a:endParaRPr lang="uk-UA" sz="1400" b="1" i="0" u="none" strike="noStrike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 dirty="0">
                          <a:effectLst/>
                        </a:rPr>
                        <a:t>Валюта кредиту</a:t>
                      </a:r>
                      <a:endParaRPr lang="uk-UA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u="none" strike="noStrike" dirty="0">
                          <a:effectLst/>
                        </a:rPr>
                        <a:t>Гривня</a:t>
                      </a:r>
                      <a:endParaRPr lang="uk-UA" sz="1400" b="0" i="0" u="none" strike="noStrike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>
                          <a:effectLst/>
                        </a:rPr>
                        <a:t>Спосіб надання</a:t>
                      </a:r>
                      <a:endParaRPr lang="uk-UA" sz="16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u="none" strike="noStrike" noProof="0" dirty="0" smtClean="0">
                          <a:effectLst/>
                        </a:rPr>
                        <a:t>Перерахування на рахунок постачальника матеріалів / послуг</a:t>
                      </a:r>
                      <a:endParaRPr lang="uk-UA" sz="1400" b="0" i="0" u="none" strike="noStrike" noProof="0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 dirty="0">
                          <a:effectLst/>
                        </a:rPr>
                        <a:t>Власний внесок</a:t>
                      </a:r>
                      <a:endParaRPr lang="uk-UA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b="1" u="none" strike="noStrike" dirty="0">
                          <a:effectLst/>
                        </a:rPr>
                        <a:t>Від </a:t>
                      </a:r>
                      <a:r>
                        <a:rPr lang="en-US" sz="1400" b="1" u="none" strike="noStrike" dirty="0" smtClean="0">
                          <a:effectLst/>
                        </a:rPr>
                        <a:t>1</a:t>
                      </a:r>
                      <a:r>
                        <a:rPr lang="uk-UA" sz="1400" b="1" u="none" strike="noStrike" dirty="0" smtClean="0">
                          <a:effectLst/>
                        </a:rPr>
                        <a:t>0</a:t>
                      </a:r>
                      <a:r>
                        <a:rPr lang="uk-UA" sz="1400" b="1" u="none" strike="noStrike" dirty="0">
                          <a:effectLst/>
                        </a:rPr>
                        <a:t>%</a:t>
                      </a:r>
                      <a:endParaRPr lang="uk-UA" sz="1400" b="1" i="0" u="none" strike="noStrike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>
                          <a:effectLst/>
                        </a:rPr>
                        <a:t>Форма надання</a:t>
                      </a:r>
                      <a:endParaRPr lang="uk-UA" sz="16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u="none" strike="noStrike" dirty="0">
                          <a:effectLst/>
                        </a:rPr>
                        <a:t>Кредит/ </a:t>
                      </a:r>
                      <a:r>
                        <a:rPr lang="uk-UA" sz="1400" u="none" strike="noStrike" dirty="0" err="1" smtClean="0">
                          <a:effectLst/>
                        </a:rPr>
                        <a:t>невідновлювана</a:t>
                      </a:r>
                      <a:r>
                        <a:rPr lang="uk-UA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uk-UA" sz="1400" u="none" strike="noStrike" dirty="0" smtClean="0">
                          <a:effectLst/>
                        </a:rPr>
                        <a:t>кредитна </a:t>
                      </a:r>
                      <a:r>
                        <a:rPr lang="uk-UA" sz="1400" u="none" strike="noStrike" dirty="0">
                          <a:effectLst/>
                        </a:rPr>
                        <a:t>лінія</a:t>
                      </a:r>
                      <a:endParaRPr lang="uk-UA" sz="1400" b="0" i="0" u="none" strike="noStrike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628072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>
                          <a:effectLst/>
                        </a:rPr>
                        <a:t>Сума кредиту</a:t>
                      </a:r>
                      <a:endParaRPr lang="uk-UA" sz="16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u="none" strike="noStrike" noProof="0" dirty="0" smtClean="0">
                          <a:effectLst/>
                        </a:rPr>
                        <a:t>Не більше </a:t>
                      </a:r>
                      <a:r>
                        <a:rPr lang="uk-UA" sz="1400" b="1" u="none" strike="noStrike" noProof="0" dirty="0" smtClean="0">
                          <a:effectLst/>
                        </a:rPr>
                        <a:t>90% вартості проекту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, але не більше </a:t>
                      </a:r>
                      <a:r>
                        <a:rPr lang="uk-UA" sz="1400" b="1" u="none" strike="noStrike" noProof="0" dirty="0" smtClean="0">
                          <a:effectLst/>
                        </a:rPr>
                        <a:t>30 тис</a:t>
                      </a:r>
                      <a:r>
                        <a:rPr lang="uk-UA" sz="1400" b="1" u="none" strike="noStrike" baseline="0" noProof="0" dirty="0" smtClean="0">
                          <a:effectLst/>
                        </a:rPr>
                        <a:t> </a:t>
                      </a:r>
                      <a:r>
                        <a:rPr lang="uk-UA" sz="1400" b="1" u="none" strike="noStrike" noProof="0" dirty="0" smtClean="0">
                          <a:effectLst/>
                        </a:rPr>
                        <a:t>грн. 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на 1 квартиру в будинку. </a:t>
                      </a:r>
                      <a:endParaRPr lang="uk-UA" sz="1400" b="0" i="0" u="none" strike="noStrike" noProof="0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628072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>
                          <a:effectLst/>
                        </a:rPr>
                        <a:t>Умови погашення</a:t>
                      </a:r>
                      <a:endParaRPr lang="uk-UA" sz="16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b="1" u="none" strike="noStrike" noProof="0" dirty="0" smtClean="0">
                          <a:effectLst/>
                        </a:rPr>
                        <a:t>Ануїтет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, списання з рахунку ОСББ в Банку, відстрочення погашення тіла перші 3 місяці, дострокове погашення без 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ш</a:t>
                      </a:r>
                      <a:r>
                        <a:rPr lang="ru-RU" sz="1400" u="none" strike="noStrike" noProof="0" dirty="0" smtClean="0">
                          <a:effectLst/>
                        </a:rPr>
                        <a:t>т</a:t>
                      </a:r>
                      <a:r>
                        <a:rPr lang="uk-UA" sz="1400" u="none" strike="noStrike" noProof="0" dirty="0" err="1" smtClean="0">
                          <a:effectLst/>
                        </a:rPr>
                        <a:t>рафних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 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санкцій</a:t>
                      </a:r>
                      <a:endParaRPr lang="uk-UA" sz="1400" b="0" i="0" u="none" strike="noStrike" noProof="0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>
                          <a:effectLst/>
                        </a:rPr>
                        <a:t>Процентна ставка</a:t>
                      </a:r>
                      <a:endParaRPr lang="uk-UA" sz="16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b="1" u="none" strike="noStrike" noProof="0" dirty="0" smtClean="0">
                          <a:effectLst/>
                        </a:rPr>
                        <a:t>25%</a:t>
                      </a:r>
                      <a:endParaRPr lang="uk-UA" sz="1400" b="1" i="0" u="none" strike="noStrike" noProof="0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>
                          <a:effectLst/>
                        </a:rPr>
                        <a:t>Комісійна винагорода</a:t>
                      </a:r>
                      <a:endParaRPr lang="uk-UA" sz="16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b="1" u="none" strike="noStrike" noProof="0" dirty="0" smtClean="0">
                          <a:effectLst/>
                        </a:rPr>
                        <a:t>3 %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 від розміру кредиту/кредитного ліміту</a:t>
                      </a:r>
                      <a:endParaRPr lang="uk-UA" sz="1400" b="0" i="0" u="none" strike="noStrike" noProof="0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  <a:tr h="320035"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600" b="1" u="none" strike="noStrike" dirty="0">
                          <a:effectLst/>
                        </a:rPr>
                        <a:t>Забезпечення </a:t>
                      </a:r>
                      <a:endParaRPr lang="uk-UA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uk-UA" sz="1400" b="1" u="none" strike="noStrike" noProof="0" dirty="0" smtClean="0">
                          <a:effectLst/>
                        </a:rPr>
                        <a:t>Депозит 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на рахунку в Банку, який дорівнює </a:t>
                      </a:r>
                      <a:r>
                        <a:rPr lang="uk-UA" sz="1400" b="1" u="none" strike="noStrike" noProof="0" dirty="0" smtClean="0">
                          <a:effectLst/>
                        </a:rPr>
                        <a:t>двом місячним пл</a:t>
                      </a:r>
                      <a:r>
                        <a:rPr lang="uk-UA" sz="1400" u="none" strike="noStrike" noProof="0" dirty="0" smtClean="0">
                          <a:effectLst/>
                        </a:rPr>
                        <a:t>атежам за кредитом</a:t>
                      </a:r>
                      <a:endParaRPr lang="uk-UA" sz="1400" b="0" i="0" u="none" strike="noStrike" noProof="0" dirty="0">
                        <a:solidFill>
                          <a:srgbClr val="231F20"/>
                        </a:solidFill>
                        <a:effectLst/>
                        <a:latin typeface="Arial"/>
                      </a:endParaRPr>
                    </a:p>
                  </a:txBody>
                  <a:tcPr marL="8311" marR="8311" marT="8311" marB="0" anchor="ctr"/>
                </a:tc>
              </a:tr>
            </a:tbl>
          </a:graphicData>
        </a:graphic>
      </p:graphicFrame>
      <p:sp>
        <p:nvSpPr>
          <p:cNvPr id="15" name="AutoShap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terms ic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0" t="10878" r="22588" b="11760"/>
          <a:stretch/>
        </p:blipFill>
        <p:spPr bwMode="auto">
          <a:xfrm>
            <a:off x="307975" y="422171"/>
            <a:ext cx="570905" cy="58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38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8948"/>
            <a:ext cx="1622167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8561" y="5949278"/>
            <a:ext cx="9152562" cy="52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179512" y="6028321"/>
            <a:ext cx="2133600" cy="365125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Київ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Квітень 2015р.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30326"/>
            <a:ext cx="4360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Вимоги до Позичальника ОСББ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252" y="2132856"/>
            <a:ext cx="853493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• Строк існування позичальника не </a:t>
            </a:r>
            <a:r>
              <a:rPr lang="uk-UA" b="1" dirty="0" smtClean="0"/>
              <a:t>менше 6 місяців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• 70% власників квартир є членами ОСББ</a:t>
            </a:r>
          </a:p>
          <a:p>
            <a:r>
              <a:rPr lang="uk-UA" dirty="0" smtClean="0"/>
              <a:t>• 75% співвласників будинку на загальних зборах проголосували «ЗА» виконання проекту за рахунок кредиту</a:t>
            </a:r>
          </a:p>
          <a:p>
            <a:r>
              <a:rPr lang="uk-UA" dirty="0" smtClean="0"/>
              <a:t>• Рівень надходжень платежів ОСББ не менше 95%</a:t>
            </a:r>
          </a:p>
          <a:p>
            <a:r>
              <a:rPr lang="uk-UA" dirty="0" smtClean="0"/>
              <a:t>• Відсутність судових позовів до ОСББ та до голови правління ОСББ</a:t>
            </a:r>
          </a:p>
          <a:p>
            <a:r>
              <a:rPr lang="uk-UA" dirty="0" smtClean="0"/>
              <a:t>• Наявність діючого поточного рахунку в Банку, проведення всіх платежів через Банк</a:t>
            </a:r>
          </a:p>
          <a:p>
            <a:r>
              <a:rPr lang="uk-UA" dirty="0" smtClean="0"/>
              <a:t>• Наявність депозиту в Банку, розмір якого дорівнює 2-м місячним платежам за кредитом</a:t>
            </a:r>
          </a:p>
          <a:p>
            <a:endParaRPr lang="uk-UA" dirty="0"/>
          </a:p>
          <a:p>
            <a:endParaRPr lang="uk-UA" dirty="0" smtClean="0"/>
          </a:p>
          <a:p>
            <a:r>
              <a:rPr lang="ru-RU" b="1" dirty="0" err="1" smtClean="0">
                <a:solidFill>
                  <a:srgbClr val="FF0000"/>
                </a:solidFill>
              </a:rPr>
              <a:t>Зростання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щомісячних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платежів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більше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ніж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200</a:t>
            </a:r>
            <a:r>
              <a:rPr lang="ru-RU" b="1" dirty="0" smtClean="0">
                <a:solidFill>
                  <a:srgbClr val="FF0000"/>
                </a:solidFill>
              </a:rPr>
              <a:t>% !</a:t>
            </a:r>
            <a:endParaRPr lang="uk-UA" dirty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5" name="AutoShap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requirement ic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55" y="434093"/>
            <a:ext cx="561798" cy="56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8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500</Words>
  <Application>Microsoft Office PowerPoint</Application>
  <PresentationFormat>Экран (4:3)</PresentationFormat>
  <Paragraphs>131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Ощадбанк: Енергоефективність. Кредитування ОСББ.</vt:lpstr>
      <vt:lpstr>Презентация PowerPoint</vt:lpstr>
      <vt:lpstr>Презентация PowerPoint</vt:lpstr>
      <vt:lpstr>ХТО Господарює У БАГАТОКВАРТИРНОМУ БУДИНКУ?</vt:lpstr>
      <vt:lpstr>Презентация PowerPoint</vt:lpstr>
      <vt:lpstr>Як працює утеплення фасаду</vt:lpstr>
      <vt:lpstr>Як зазвичай утепляються пересічні громадяни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Ощадбанк: кредитування ОСББ</dc:title>
  <dc:creator>lokizzzz</dc:creator>
  <cp:lastModifiedBy>Горецька Ірина Анатоліївна</cp:lastModifiedBy>
  <cp:revision>24</cp:revision>
  <dcterms:created xsi:type="dcterms:W3CDTF">2015-04-04T19:08:56Z</dcterms:created>
  <dcterms:modified xsi:type="dcterms:W3CDTF">2015-04-30T15:37:03Z</dcterms:modified>
</cp:coreProperties>
</file>